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5.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6.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7.xml" ContentType="application/vnd.openxmlformats-officedocument.presentationml.tags+xml"/>
  <Override PartName="/ppt/notesSlides/notesSlide27.xml" ContentType="application/vnd.openxmlformats-officedocument.presentationml.notesSlide+xml"/>
  <Override PartName="/ppt/tags/tag8.xml" ContentType="application/vnd.openxmlformats-officedocument.presentationml.tags+xml"/>
  <Override PartName="/ppt/notesSlides/notesSlide28.xml" ContentType="application/vnd.openxmlformats-officedocument.presentationml.notesSlide+xml"/>
  <Override PartName="/ppt/tags/tag9.xml" ContentType="application/vnd.openxmlformats-officedocument.presentationml.tags+xml"/>
  <Override PartName="/ppt/notesSlides/notesSlide29.xml" ContentType="application/vnd.openxmlformats-officedocument.presentationml.notesSlide+xml"/>
  <Override PartName="/ppt/tags/tag10.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11.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12.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13.xml" ContentType="application/vnd.openxmlformats-officedocument.presentationml.tags+xml"/>
  <Override PartName="/ppt/notesSlides/notesSlide37.xml" ContentType="application/vnd.openxmlformats-officedocument.presentationml.notesSlide+xml"/>
  <Override PartName="/ppt/tags/tag14.xml" ContentType="application/vnd.openxmlformats-officedocument.presentationml.tags+xml"/>
  <Override PartName="/ppt/notesSlides/notesSlide38.xml" ContentType="application/vnd.openxmlformats-officedocument.presentationml.notesSlide+xml"/>
  <Override PartName="/ppt/tags/tag15.xml" ContentType="application/vnd.openxmlformats-officedocument.presentationml.tags+xml"/>
  <Override PartName="/ppt/notesSlides/notesSlide39.xml" ContentType="application/vnd.openxmlformats-officedocument.presentationml.notesSlide+xml"/>
  <Override PartName="/ppt/tags/tag16.xml" ContentType="application/vnd.openxmlformats-officedocument.presentationml.tags+xml"/>
  <Override PartName="/ppt/notesSlides/notesSlide40.xml" ContentType="application/vnd.openxmlformats-officedocument.presentationml.notesSlide+xml"/>
  <Override PartName="/ppt/tags/tag17.xml" ContentType="application/vnd.openxmlformats-officedocument.presentationml.tags+xml"/>
  <Override PartName="/ppt/notesSlides/notesSlide41.xml" ContentType="application/vnd.openxmlformats-officedocument.presentationml.notesSlide+xml"/>
  <Override PartName="/ppt/tags/tag18.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tags/tag19.xml" ContentType="application/vnd.openxmlformats-officedocument.presentationml.tags+xml"/>
  <Override PartName="/ppt/notesSlides/notesSlide49.xml" ContentType="application/vnd.openxmlformats-officedocument.presentationml.notesSlide+xml"/>
  <Override PartName="/ppt/tags/tag20.xml" ContentType="application/vnd.openxmlformats-officedocument.presentationml.tags+xml"/>
  <Override PartName="/ppt/notesSlides/notesSlide50.xml" ContentType="application/vnd.openxmlformats-officedocument.presentationml.notesSlide+xml"/>
  <Override PartName="/ppt/tags/tag21.xml" ContentType="application/vnd.openxmlformats-officedocument.presentationml.tags+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tags/tag22.xml" ContentType="application/vnd.openxmlformats-officedocument.presentationml.tags+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8"/>
  </p:notesMasterIdLst>
  <p:sldIdLst>
    <p:sldId id="256" r:id="rId2"/>
    <p:sldId id="260" r:id="rId3"/>
    <p:sldId id="258" r:id="rId4"/>
    <p:sldId id="261" r:id="rId5"/>
    <p:sldId id="259" r:id="rId6"/>
    <p:sldId id="262" r:id="rId7"/>
    <p:sldId id="263" r:id="rId8"/>
    <p:sldId id="265" r:id="rId9"/>
    <p:sldId id="266" r:id="rId10"/>
    <p:sldId id="268" r:id="rId11"/>
    <p:sldId id="269" r:id="rId12"/>
    <p:sldId id="270" r:id="rId13"/>
    <p:sldId id="271" r:id="rId14"/>
    <p:sldId id="272" r:id="rId15"/>
    <p:sldId id="273" r:id="rId16"/>
    <p:sldId id="306" r:id="rId17"/>
    <p:sldId id="307" r:id="rId18"/>
    <p:sldId id="308" r:id="rId19"/>
    <p:sldId id="309" r:id="rId20"/>
    <p:sldId id="274" r:id="rId21"/>
    <p:sldId id="310" r:id="rId22"/>
    <p:sldId id="275" r:id="rId23"/>
    <p:sldId id="276" r:id="rId24"/>
    <p:sldId id="277" r:id="rId25"/>
    <p:sldId id="278" r:id="rId26"/>
    <p:sldId id="311" r:id="rId27"/>
    <p:sldId id="279" r:id="rId28"/>
    <p:sldId id="280" r:id="rId29"/>
    <p:sldId id="281" r:id="rId30"/>
    <p:sldId id="282" r:id="rId31"/>
    <p:sldId id="264" r:id="rId32"/>
    <p:sldId id="284" r:id="rId33"/>
    <p:sldId id="285" r:id="rId34"/>
    <p:sldId id="286" r:id="rId35"/>
    <p:sldId id="287" r:id="rId36"/>
    <p:sldId id="288" r:id="rId37"/>
    <p:sldId id="289" r:id="rId38"/>
    <p:sldId id="290" r:id="rId39"/>
    <p:sldId id="291" r:id="rId40"/>
    <p:sldId id="292" r:id="rId41"/>
    <p:sldId id="293" r:id="rId42"/>
    <p:sldId id="294" r:id="rId43"/>
    <p:sldId id="283" r:id="rId44"/>
    <p:sldId id="296" r:id="rId45"/>
    <p:sldId id="297" r:id="rId46"/>
    <p:sldId id="298" r:id="rId47"/>
    <p:sldId id="300" r:id="rId48"/>
    <p:sldId id="295" r:id="rId49"/>
    <p:sldId id="302" r:id="rId50"/>
    <p:sldId id="303" r:id="rId51"/>
    <p:sldId id="304" r:id="rId52"/>
    <p:sldId id="299" r:id="rId53"/>
    <p:sldId id="301" r:id="rId54"/>
    <p:sldId id="305" r:id="rId55"/>
    <p:sldId id="312" r:id="rId56"/>
    <p:sldId id="313"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B1C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867" autoAdjust="0"/>
  </p:normalViewPr>
  <p:slideViewPr>
    <p:cSldViewPr>
      <p:cViewPr varScale="1">
        <p:scale>
          <a:sx n="53" d="100"/>
          <a:sy n="53" d="100"/>
        </p:scale>
        <p:origin x="1666" y="4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BF6EE7-12AE-4B3E-A26D-0FDDFEE807AC}" type="datetimeFigureOut">
              <a:rPr lang="en-US" smtClean="0"/>
              <a:t>1/31/2017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21AC44-9CE6-4D80-AEBC-F7435C8185A4}" type="slidenum">
              <a:rPr lang="en-US" smtClean="0"/>
              <a:t>‹#›</a:t>
            </a:fld>
            <a:endParaRPr lang="en-US"/>
          </a:p>
        </p:txBody>
      </p:sp>
    </p:spTree>
    <p:extLst>
      <p:ext uri="{BB962C8B-B14F-4D97-AF65-F5344CB8AC3E}">
        <p14:creationId xmlns:p14="http://schemas.microsoft.com/office/powerpoint/2010/main" val="2186684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Meaning of the Chronogenealogies of Genesis 5 and 11 by Gerhard F. Hasel</a:t>
            </a:r>
            <a:endParaRPr lang="en-US" dirty="0"/>
          </a:p>
        </p:txBody>
      </p:sp>
      <p:sp>
        <p:nvSpPr>
          <p:cNvPr id="4" name="Slide Number Placeholder 3"/>
          <p:cNvSpPr>
            <a:spLocks noGrp="1"/>
          </p:cNvSpPr>
          <p:nvPr>
            <p:ph type="sldNum" sz="quarter" idx="10"/>
          </p:nvPr>
        </p:nvSpPr>
        <p:spPr/>
        <p:txBody>
          <a:bodyPr/>
          <a:lstStyle/>
          <a:p>
            <a:fld id="{E621AC44-9CE6-4D80-AEBC-F7435C8185A4}" type="slidenum">
              <a:rPr lang="en-US" smtClean="0"/>
              <a:t>1</a:t>
            </a:fld>
            <a:endParaRPr lang="en-US"/>
          </a:p>
        </p:txBody>
      </p:sp>
    </p:spTree>
    <p:extLst>
      <p:ext uri="{BB962C8B-B14F-4D97-AF65-F5344CB8AC3E}">
        <p14:creationId xmlns:p14="http://schemas.microsoft.com/office/powerpoint/2010/main" val="2935855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know from history that Solomon’s temple was begun around 971-970 BC. </a:t>
            </a:r>
            <a:endParaRPr lang="en-US" dirty="0"/>
          </a:p>
        </p:txBody>
      </p:sp>
      <p:sp>
        <p:nvSpPr>
          <p:cNvPr id="4" name="Slide Number Placeholder 3"/>
          <p:cNvSpPr>
            <a:spLocks noGrp="1"/>
          </p:cNvSpPr>
          <p:nvPr>
            <p:ph type="sldNum" sz="quarter" idx="10"/>
          </p:nvPr>
        </p:nvSpPr>
        <p:spPr/>
        <p:txBody>
          <a:bodyPr/>
          <a:lstStyle/>
          <a:p>
            <a:fld id="{E621AC44-9CE6-4D80-AEBC-F7435C8185A4}" type="slidenum">
              <a:rPr lang="en-US" smtClean="0"/>
              <a:t>10</a:t>
            </a:fld>
            <a:endParaRPr lang="en-US"/>
          </a:p>
        </p:txBody>
      </p:sp>
    </p:spTree>
    <p:extLst>
      <p:ext uri="{BB962C8B-B14F-4D97-AF65-F5344CB8AC3E}">
        <p14:creationId xmlns:p14="http://schemas.microsoft.com/office/powerpoint/2010/main" val="1329797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480 years before that would put the Exodus at 1450 BC</a:t>
            </a:r>
            <a:endParaRPr lang="en-US" dirty="0"/>
          </a:p>
        </p:txBody>
      </p:sp>
      <p:sp>
        <p:nvSpPr>
          <p:cNvPr id="4" name="Slide Number Placeholder 3"/>
          <p:cNvSpPr>
            <a:spLocks noGrp="1"/>
          </p:cNvSpPr>
          <p:nvPr>
            <p:ph type="sldNum" sz="quarter" idx="10"/>
          </p:nvPr>
        </p:nvSpPr>
        <p:spPr/>
        <p:txBody>
          <a:bodyPr/>
          <a:lstStyle/>
          <a:p>
            <a:fld id="{E621AC44-9CE6-4D80-AEBC-F7435C8185A4}" type="slidenum">
              <a:rPr lang="en-US" smtClean="0"/>
              <a:t>11</a:t>
            </a:fld>
            <a:endParaRPr lang="en-US"/>
          </a:p>
        </p:txBody>
      </p:sp>
    </p:spTree>
    <p:extLst>
      <p:ext uri="{BB962C8B-B14F-4D97-AF65-F5344CB8AC3E}">
        <p14:creationId xmlns:p14="http://schemas.microsoft.com/office/powerpoint/2010/main" val="2147631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can use Exodus 12:40 to calculate the year the Israelites went down to Egypt.  The problem here is that different manuscripts say different things. / The Hebrew manuscript says “The sons of Israel lived in Egypt 430 years.” / But the Greek Septuagint says, “The </a:t>
            </a:r>
            <a:r>
              <a:rPr lang="en-US" sz="1200" kern="1200" dirty="0" err="1" smtClean="0">
                <a:solidFill>
                  <a:schemeClr val="tx1"/>
                </a:solidFill>
                <a:effectLst/>
                <a:latin typeface="+mn-lt"/>
                <a:ea typeface="+mn-ea"/>
                <a:cs typeface="+mn-cs"/>
              </a:rPr>
              <a:t>sojournings</a:t>
            </a:r>
            <a:r>
              <a:rPr lang="en-US" sz="1200" kern="1200" dirty="0" smtClean="0">
                <a:solidFill>
                  <a:schemeClr val="tx1"/>
                </a:solidFill>
                <a:effectLst/>
                <a:latin typeface="+mn-lt"/>
                <a:ea typeface="+mn-ea"/>
                <a:cs typeface="+mn-cs"/>
              </a:rPr>
              <a:t> of the sons of Israel in the land of Egypt and in the land of Canaan was 430 years. /   It is usually calculated that half the 430 was in Egypt and half was in Canaan.</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E621AC44-9CE6-4D80-AEBC-F7435C8185A4}" type="slidenum">
              <a:rPr lang="en-US" smtClean="0"/>
              <a:t>12</a:t>
            </a:fld>
            <a:endParaRPr lang="en-US"/>
          </a:p>
        </p:txBody>
      </p:sp>
    </p:spTree>
    <p:extLst>
      <p:ext uri="{BB962C8B-B14F-4D97-AF65-F5344CB8AC3E}">
        <p14:creationId xmlns:p14="http://schemas.microsoft.com/office/powerpoint/2010/main" val="2126515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Adding the 430 years from the Hebrew text to the date of the Exodus, we arrive at 1880 BC as the date when Jacob and his family went down to Egypt.</a:t>
            </a:r>
          </a:p>
          <a:p>
            <a:endParaRPr lang="en-US" dirty="0"/>
          </a:p>
        </p:txBody>
      </p:sp>
      <p:sp>
        <p:nvSpPr>
          <p:cNvPr id="4" name="Slide Number Placeholder 3"/>
          <p:cNvSpPr>
            <a:spLocks noGrp="1"/>
          </p:cNvSpPr>
          <p:nvPr>
            <p:ph type="sldNum" sz="quarter" idx="10"/>
          </p:nvPr>
        </p:nvSpPr>
        <p:spPr/>
        <p:txBody>
          <a:bodyPr/>
          <a:lstStyle/>
          <a:p>
            <a:fld id="{E621AC44-9CE6-4D80-AEBC-F7435C8185A4}" type="slidenum">
              <a:rPr lang="en-US" smtClean="0"/>
              <a:t>13</a:t>
            </a:fld>
            <a:endParaRPr lang="en-US"/>
          </a:p>
        </p:txBody>
      </p:sp>
    </p:spTree>
    <p:extLst>
      <p:ext uri="{BB962C8B-B14F-4D97-AF65-F5344CB8AC3E}">
        <p14:creationId xmlns:p14="http://schemas.microsoft.com/office/powerpoint/2010/main" val="1456406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Using the Septuagint figure of only 215 years, the Israelites arrived in Egypt later—in 1665 BC instead.</a:t>
            </a:r>
          </a:p>
          <a:p>
            <a:endParaRPr lang="en-US" dirty="0"/>
          </a:p>
        </p:txBody>
      </p:sp>
      <p:sp>
        <p:nvSpPr>
          <p:cNvPr id="4" name="Slide Number Placeholder 3"/>
          <p:cNvSpPr>
            <a:spLocks noGrp="1"/>
          </p:cNvSpPr>
          <p:nvPr>
            <p:ph type="sldNum" sz="quarter" idx="10"/>
          </p:nvPr>
        </p:nvSpPr>
        <p:spPr/>
        <p:txBody>
          <a:bodyPr/>
          <a:lstStyle/>
          <a:p>
            <a:fld id="{E621AC44-9CE6-4D80-AEBC-F7435C8185A4}" type="slidenum">
              <a:rPr lang="en-US" smtClean="0"/>
              <a:t>14</a:t>
            </a:fld>
            <a:endParaRPr lang="en-US"/>
          </a:p>
        </p:txBody>
      </p:sp>
    </p:spTree>
    <p:extLst>
      <p:ext uri="{BB962C8B-B14F-4D97-AF65-F5344CB8AC3E}">
        <p14:creationId xmlns:p14="http://schemas.microsoft.com/office/powerpoint/2010/main" val="2889133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Adding to the 1880 BC date from the Hebrew manuscript </a:t>
            </a:r>
          </a:p>
          <a:p>
            <a:endParaRPr lang="en-US" dirty="0"/>
          </a:p>
        </p:txBody>
      </p:sp>
      <p:sp>
        <p:nvSpPr>
          <p:cNvPr id="4" name="Slide Number Placeholder 3"/>
          <p:cNvSpPr>
            <a:spLocks noGrp="1"/>
          </p:cNvSpPr>
          <p:nvPr>
            <p:ph type="sldNum" sz="quarter" idx="10"/>
          </p:nvPr>
        </p:nvSpPr>
        <p:spPr/>
        <p:txBody>
          <a:bodyPr/>
          <a:lstStyle/>
          <a:p>
            <a:fld id="{E621AC44-9CE6-4D80-AEBC-F7435C8185A4}" type="slidenum">
              <a:rPr lang="en-US" smtClean="0"/>
              <a:t>15</a:t>
            </a:fld>
            <a:endParaRPr lang="en-US"/>
          </a:p>
        </p:txBody>
      </p:sp>
    </p:spTree>
    <p:extLst>
      <p:ext uri="{BB962C8B-B14F-4D97-AF65-F5344CB8AC3E}">
        <p14:creationId xmlns:p14="http://schemas.microsoft.com/office/powerpoint/2010/main" val="11521301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Jacob’s age when he entered Egypt </a:t>
            </a:r>
          </a:p>
          <a:p>
            <a:endParaRPr lang="en-US" dirty="0"/>
          </a:p>
        </p:txBody>
      </p:sp>
      <p:sp>
        <p:nvSpPr>
          <p:cNvPr id="4" name="Slide Number Placeholder 3"/>
          <p:cNvSpPr>
            <a:spLocks noGrp="1"/>
          </p:cNvSpPr>
          <p:nvPr>
            <p:ph type="sldNum" sz="quarter" idx="10"/>
          </p:nvPr>
        </p:nvSpPr>
        <p:spPr/>
        <p:txBody>
          <a:bodyPr/>
          <a:lstStyle/>
          <a:p>
            <a:fld id="{E621AC44-9CE6-4D80-AEBC-F7435C8185A4}" type="slidenum">
              <a:rPr lang="en-US" smtClean="0"/>
              <a:t>16</a:t>
            </a:fld>
            <a:endParaRPr lang="en-US"/>
          </a:p>
        </p:txBody>
      </p:sp>
    </p:spTree>
    <p:extLst>
      <p:ext uri="{BB962C8B-B14F-4D97-AF65-F5344CB8AC3E}">
        <p14:creationId xmlns:p14="http://schemas.microsoft.com/office/powerpoint/2010/main" val="21036062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Isaac’s age when Jacob was born </a:t>
            </a:r>
            <a:endParaRPr lang="en-US" dirty="0"/>
          </a:p>
        </p:txBody>
      </p:sp>
      <p:sp>
        <p:nvSpPr>
          <p:cNvPr id="4" name="Slide Number Placeholder 3"/>
          <p:cNvSpPr>
            <a:spLocks noGrp="1"/>
          </p:cNvSpPr>
          <p:nvPr>
            <p:ph type="sldNum" sz="quarter" idx="10"/>
          </p:nvPr>
        </p:nvSpPr>
        <p:spPr/>
        <p:txBody>
          <a:bodyPr/>
          <a:lstStyle/>
          <a:p>
            <a:fld id="{E621AC44-9CE6-4D80-AEBC-F7435C8185A4}" type="slidenum">
              <a:rPr lang="en-US" smtClean="0"/>
              <a:t>17</a:t>
            </a:fld>
            <a:endParaRPr lang="en-US"/>
          </a:p>
        </p:txBody>
      </p:sp>
    </p:spTree>
    <p:extLst>
      <p:ext uri="{BB962C8B-B14F-4D97-AF65-F5344CB8AC3E}">
        <p14:creationId xmlns:p14="http://schemas.microsoft.com/office/powerpoint/2010/main" val="4778989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Isaac’s age when Jacob was born </a:t>
            </a:r>
            <a:endParaRPr lang="en-US" dirty="0"/>
          </a:p>
        </p:txBody>
      </p:sp>
      <p:sp>
        <p:nvSpPr>
          <p:cNvPr id="4" name="Slide Number Placeholder 3"/>
          <p:cNvSpPr>
            <a:spLocks noGrp="1"/>
          </p:cNvSpPr>
          <p:nvPr>
            <p:ph type="sldNum" sz="quarter" idx="10"/>
          </p:nvPr>
        </p:nvSpPr>
        <p:spPr/>
        <p:txBody>
          <a:bodyPr/>
          <a:lstStyle/>
          <a:p>
            <a:fld id="{E621AC44-9CE6-4D80-AEBC-F7435C8185A4}" type="slidenum">
              <a:rPr lang="en-US" smtClean="0"/>
              <a:t>18</a:t>
            </a:fld>
            <a:endParaRPr lang="en-US"/>
          </a:p>
        </p:txBody>
      </p:sp>
    </p:spTree>
    <p:extLst>
      <p:ext uri="{BB962C8B-B14F-4D97-AF65-F5344CB8AC3E}">
        <p14:creationId xmlns:p14="http://schemas.microsoft.com/office/powerpoint/2010/main" val="214030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get 2170 BC as the date of Abraham’s birth </a:t>
            </a:r>
            <a:endParaRPr lang="en-US" dirty="0"/>
          </a:p>
        </p:txBody>
      </p:sp>
      <p:sp>
        <p:nvSpPr>
          <p:cNvPr id="4" name="Slide Number Placeholder 3"/>
          <p:cNvSpPr>
            <a:spLocks noGrp="1"/>
          </p:cNvSpPr>
          <p:nvPr>
            <p:ph type="sldNum" sz="quarter" idx="10"/>
          </p:nvPr>
        </p:nvSpPr>
        <p:spPr/>
        <p:txBody>
          <a:bodyPr/>
          <a:lstStyle/>
          <a:p>
            <a:fld id="{E621AC44-9CE6-4D80-AEBC-F7435C8185A4}" type="slidenum">
              <a:rPr lang="en-US" smtClean="0"/>
              <a:t>19</a:t>
            </a:fld>
            <a:endParaRPr lang="en-US"/>
          </a:p>
        </p:txBody>
      </p:sp>
    </p:spTree>
    <p:extLst>
      <p:ext uri="{BB962C8B-B14F-4D97-AF65-F5344CB8AC3E}">
        <p14:creationId xmlns:p14="http://schemas.microsoft.com/office/powerpoint/2010/main" val="670968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Introduction</a:t>
            </a:r>
          </a:p>
          <a:p>
            <a:endParaRPr lang="en-US" dirty="0"/>
          </a:p>
        </p:txBody>
      </p:sp>
      <p:sp>
        <p:nvSpPr>
          <p:cNvPr id="4" name="Slide Number Placeholder 3"/>
          <p:cNvSpPr>
            <a:spLocks noGrp="1"/>
          </p:cNvSpPr>
          <p:nvPr>
            <p:ph type="sldNum" sz="quarter" idx="10"/>
          </p:nvPr>
        </p:nvSpPr>
        <p:spPr/>
        <p:txBody>
          <a:bodyPr/>
          <a:lstStyle/>
          <a:p>
            <a:fld id="{E621AC44-9CE6-4D80-AEBC-F7435C8185A4}" type="slidenum">
              <a:rPr lang="en-US" smtClean="0"/>
              <a:t>2</a:t>
            </a:fld>
            <a:endParaRPr lang="en-US"/>
          </a:p>
        </p:txBody>
      </p:sp>
    </p:spTree>
    <p:extLst>
      <p:ext uri="{BB962C8B-B14F-4D97-AF65-F5344CB8AC3E}">
        <p14:creationId xmlns:p14="http://schemas.microsoft.com/office/powerpoint/2010/main" val="14688694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Adding those same figures to the 1665 BC date from the Septuagint manuscript </a:t>
            </a:r>
            <a:endParaRPr lang="en-US" dirty="0"/>
          </a:p>
        </p:txBody>
      </p:sp>
      <p:sp>
        <p:nvSpPr>
          <p:cNvPr id="4" name="Slide Number Placeholder 3"/>
          <p:cNvSpPr>
            <a:spLocks noGrp="1"/>
          </p:cNvSpPr>
          <p:nvPr>
            <p:ph type="sldNum" sz="quarter" idx="10"/>
          </p:nvPr>
        </p:nvSpPr>
        <p:spPr/>
        <p:txBody>
          <a:bodyPr/>
          <a:lstStyle/>
          <a:p>
            <a:fld id="{E621AC44-9CE6-4D80-AEBC-F7435C8185A4}" type="slidenum">
              <a:rPr lang="en-US" smtClean="0"/>
              <a:t>20</a:t>
            </a:fld>
            <a:endParaRPr lang="en-US"/>
          </a:p>
        </p:txBody>
      </p:sp>
    </p:spTree>
    <p:extLst>
      <p:ext uri="{BB962C8B-B14F-4D97-AF65-F5344CB8AC3E}">
        <p14:creationId xmlns:p14="http://schemas.microsoft.com/office/powerpoint/2010/main" val="14666277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arrive at 1955 BC as the date of Abraham’s birth</a:t>
            </a:r>
            <a:endParaRPr lang="en-US" dirty="0"/>
          </a:p>
        </p:txBody>
      </p:sp>
      <p:sp>
        <p:nvSpPr>
          <p:cNvPr id="4" name="Slide Number Placeholder 3"/>
          <p:cNvSpPr>
            <a:spLocks noGrp="1"/>
          </p:cNvSpPr>
          <p:nvPr>
            <p:ph type="sldNum" sz="quarter" idx="10"/>
          </p:nvPr>
        </p:nvSpPr>
        <p:spPr/>
        <p:txBody>
          <a:bodyPr/>
          <a:lstStyle/>
          <a:p>
            <a:fld id="{E621AC44-9CE6-4D80-AEBC-F7435C8185A4}" type="slidenum">
              <a:rPr lang="en-US" smtClean="0"/>
              <a:t>21</a:t>
            </a:fld>
            <a:endParaRPr lang="en-US"/>
          </a:p>
        </p:txBody>
      </p:sp>
    </p:spTree>
    <p:extLst>
      <p:ext uri="{BB962C8B-B14F-4D97-AF65-F5344CB8AC3E}">
        <p14:creationId xmlns:p14="http://schemas.microsoft.com/office/powerpoint/2010/main" val="31439097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arrive at 1955 BC as the date of Abraham’s birth</a:t>
            </a:r>
            <a:endParaRPr lang="en-US" dirty="0"/>
          </a:p>
        </p:txBody>
      </p:sp>
      <p:sp>
        <p:nvSpPr>
          <p:cNvPr id="4" name="Slide Number Placeholder 3"/>
          <p:cNvSpPr>
            <a:spLocks noGrp="1"/>
          </p:cNvSpPr>
          <p:nvPr>
            <p:ph type="sldNum" sz="quarter" idx="10"/>
          </p:nvPr>
        </p:nvSpPr>
        <p:spPr/>
        <p:txBody>
          <a:bodyPr/>
          <a:lstStyle/>
          <a:p>
            <a:fld id="{E621AC44-9CE6-4D80-AEBC-F7435C8185A4}" type="slidenum">
              <a:rPr lang="en-US" smtClean="0"/>
              <a:t>22</a:t>
            </a:fld>
            <a:endParaRPr lang="en-US"/>
          </a:p>
        </p:txBody>
      </p:sp>
    </p:spTree>
    <p:extLst>
      <p:ext uri="{BB962C8B-B14F-4D97-AF65-F5344CB8AC3E}">
        <p14:creationId xmlns:p14="http://schemas.microsoft.com/office/powerpoint/2010/main" val="24211045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Abraham was born when </a:t>
            </a:r>
            <a:r>
              <a:rPr lang="en-US" sz="1200" kern="1200" dirty="0" err="1" smtClean="0">
                <a:solidFill>
                  <a:schemeClr val="tx1"/>
                </a:solidFill>
                <a:effectLst/>
                <a:latin typeface="+mn-lt"/>
                <a:ea typeface="+mn-ea"/>
                <a:cs typeface="+mn-cs"/>
              </a:rPr>
              <a:t>Terah</a:t>
            </a:r>
            <a:r>
              <a:rPr lang="en-US" sz="1200" kern="1200" dirty="0" smtClean="0">
                <a:solidFill>
                  <a:schemeClr val="tx1"/>
                </a:solidFill>
                <a:effectLst/>
                <a:latin typeface="+mn-lt"/>
                <a:ea typeface="+mn-ea"/>
                <a:cs typeface="+mn-cs"/>
              </a:rPr>
              <a:t> was 130 years old (instead of 70), then 60 years needs to be added to the years before the flood.</a:t>
            </a:r>
          </a:p>
          <a:p>
            <a:endParaRPr lang="en-US" dirty="0"/>
          </a:p>
        </p:txBody>
      </p:sp>
      <p:sp>
        <p:nvSpPr>
          <p:cNvPr id="4" name="Slide Number Placeholder 3"/>
          <p:cNvSpPr>
            <a:spLocks noGrp="1"/>
          </p:cNvSpPr>
          <p:nvPr>
            <p:ph type="sldNum" sz="quarter" idx="10"/>
          </p:nvPr>
        </p:nvSpPr>
        <p:spPr/>
        <p:txBody>
          <a:bodyPr/>
          <a:lstStyle/>
          <a:p>
            <a:fld id="{E621AC44-9CE6-4D80-AEBC-F7435C8185A4}" type="slidenum">
              <a:rPr lang="en-US" smtClean="0"/>
              <a:t>23</a:t>
            </a:fld>
            <a:endParaRPr lang="en-US"/>
          </a:p>
        </p:txBody>
      </p:sp>
    </p:spTree>
    <p:extLst>
      <p:ext uri="{BB962C8B-B14F-4D97-AF65-F5344CB8AC3E}">
        <p14:creationId xmlns:p14="http://schemas.microsoft.com/office/powerpoint/2010/main" val="16278753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Without doubt, the figure and dates obtained from the Septuagint texts are the most attractive from the viewpoint of currently known historical data from Egypt and Mesopotamia. / </a:t>
            </a:r>
          </a:p>
          <a:p>
            <a:r>
              <a:rPr lang="en-US" sz="1200" kern="1200" dirty="0" smtClean="0">
                <a:solidFill>
                  <a:schemeClr val="tx1"/>
                </a:solidFill>
                <a:effectLst/>
                <a:latin typeface="+mn-lt"/>
                <a:ea typeface="+mn-ea"/>
                <a:cs typeface="+mn-cs"/>
              </a:rPr>
              <a:t>But the historical data from Egypt and Mesopotamia are relative.  No absoluteness must be assigned to them. / Caution is in order so that biblical materials are not prematurely judged inaccurate or invalid on grounds which scholars are careful enough to regard as relative.</a:t>
            </a:r>
          </a:p>
          <a:p>
            <a:endParaRPr lang="en-US" dirty="0"/>
          </a:p>
        </p:txBody>
      </p:sp>
      <p:sp>
        <p:nvSpPr>
          <p:cNvPr id="4" name="Slide Number Placeholder 3"/>
          <p:cNvSpPr>
            <a:spLocks noGrp="1"/>
          </p:cNvSpPr>
          <p:nvPr>
            <p:ph type="sldNum" sz="quarter" idx="10"/>
          </p:nvPr>
        </p:nvSpPr>
        <p:spPr/>
        <p:txBody>
          <a:bodyPr/>
          <a:lstStyle/>
          <a:p>
            <a:fld id="{E621AC44-9CE6-4D80-AEBC-F7435C8185A4}" type="slidenum">
              <a:rPr lang="en-US" smtClean="0"/>
              <a:t>24</a:t>
            </a:fld>
            <a:endParaRPr lang="en-US"/>
          </a:p>
        </p:txBody>
      </p:sp>
    </p:spTree>
    <p:extLst>
      <p:ext uri="{BB962C8B-B14F-4D97-AF65-F5344CB8AC3E}">
        <p14:creationId xmlns:p14="http://schemas.microsoft.com/office/powerpoint/2010/main" val="20444870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truly scientific approach to early world chronologies will not accord to “relative chronology” an absolute status which may serve as a sound basis for decisions concerning personal faith and confidence in the fidelity of the Bible.</a:t>
            </a:r>
          </a:p>
          <a:p>
            <a:endParaRPr lang="en-US" dirty="0"/>
          </a:p>
        </p:txBody>
      </p:sp>
      <p:sp>
        <p:nvSpPr>
          <p:cNvPr id="4" name="Slide Number Placeholder 3"/>
          <p:cNvSpPr>
            <a:spLocks noGrp="1"/>
          </p:cNvSpPr>
          <p:nvPr>
            <p:ph type="sldNum" sz="quarter" idx="10"/>
          </p:nvPr>
        </p:nvSpPr>
        <p:spPr/>
        <p:txBody>
          <a:bodyPr/>
          <a:lstStyle/>
          <a:p>
            <a:fld id="{E621AC44-9CE6-4D80-AEBC-F7435C8185A4}" type="slidenum">
              <a:rPr lang="en-US" smtClean="0"/>
              <a:t>25</a:t>
            </a:fld>
            <a:endParaRPr lang="en-US"/>
          </a:p>
        </p:txBody>
      </p:sp>
    </p:spTree>
    <p:extLst>
      <p:ext uri="{BB962C8B-B14F-4D97-AF65-F5344CB8AC3E}">
        <p14:creationId xmlns:p14="http://schemas.microsoft.com/office/powerpoint/2010/main" val="14664656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Continuing with the Archaeological-historical data section </a:t>
            </a:r>
            <a:endParaRPr lang="en-US" dirty="0"/>
          </a:p>
        </p:txBody>
      </p:sp>
      <p:sp>
        <p:nvSpPr>
          <p:cNvPr id="4" name="Slide Number Placeholder 3"/>
          <p:cNvSpPr>
            <a:spLocks noGrp="1"/>
          </p:cNvSpPr>
          <p:nvPr>
            <p:ph type="sldNum" sz="quarter" idx="10"/>
          </p:nvPr>
        </p:nvSpPr>
        <p:spPr/>
        <p:txBody>
          <a:bodyPr/>
          <a:lstStyle/>
          <a:p>
            <a:fld id="{E621AC44-9CE6-4D80-AEBC-F7435C8185A4}" type="slidenum">
              <a:rPr lang="en-US" smtClean="0"/>
              <a:t>26</a:t>
            </a:fld>
            <a:endParaRPr lang="en-US"/>
          </a:p>
        </p:txBody>
      </p:sp>
    </p:spTree>
    <p:extLst>
      <p:ext uri="{BB962C8B-B14F-4D97-AF65-F5344CB8AC3E}">
        <p14:creationId xmlns:p14="http://schemas.microsoft.com/office/powerpoint/2010/main" val="5614418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Sumerian King List is the closest parallel to Genesis 5 and 11. / Several scholars have claimed that Genesis 5 and 11 are dependent on the Sumerian King List and thus cannot be regarded as a reliable index of time.</a:t>
            </a:r>
          </a:p>
          <a:p>
            <a:endParaRPr lang="en-US" dirty="0"/>
          </a:p>
        </p:txBody>
      </p:sp>
      <p:sp>
        <p:nvSpPr>
          <p:cNvPr id="4" name="Slide Number Placeholder 3"/>
          <p:cNvSpPr>
            <a:spLocks noGrp="1"/>
          </p:cNvSpPr>
          <p:nvPr>
            <p:ph type="sldNum" sz="quarter" idx="10"/>
          </p:nvPr>
        </p:nvSpPr>
        <p:spPr/>
        <p:txBody>
          <a:bodyPr/>
          <a:lstStyle/>
          <a:p>
            <a:fld id="{E621AC44-9CE6-4D80-AEBC-F7435C8185A4}" type="slidenum">
              <a:rPr lang="en-US" smtClean="0"/>
              <a:t>27</a:t>
            </a:fld>
            <a:endParaRPr lang="en-US"/>
          </a:p>
        </p:txBody>
      </p:sp>
    </p:spTree>
    <p:extLst>
      <p:ext uri="{BB962C8B-B14F-4D97-AF65-F5344CB8AC3E}">
        <p14:creationId xmlns:p14="http://schemas.microsoft.com/office/powerpoint/2010/main" val="6535135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results of an investigation comparing the two lists shows / that Genesis contains Semitic names / while the Sumerian King List contains non-Semitic names./ The first list gives years of life,/ while the second gives years of reign. / Genesis shows the line of descent, / which is different from the succession of kings. / 10 antediluvians appear on one list / with anywhere from 7-10 on the other.  The post-</a:t>
            </a:r>
            <a:r>
              <a:rPr lang="en-US" sz="1200" kern="1200" dirty="0" err="1" smtClean="0">
                <a:solidFill>
                  <a:schemeClr val="tx1"/>
                </a:solidFill>
                <a:effectLst/>
                <a:latin typeface="+mn-lt"/>
                <a:ea typeface="+mn-ea"/>
                <a:cs typeface="+mn-cs"/>
              </a:rPr>
              <a:t>diluvian</a:t>
            </a:r>
            <a:r>
              <a:rPr lang="en-US" sz="1200" kern="1200" dirty="0" smtClean="0">
                <a:solidFill>
                  <a:schemeClr val="tx1"/>
                </a:solidFill>
                <a:effectLst/>
                <a:latin typeface="+mn-lt"/>
                <a:ea typeface="+mn-ea"/>
                <a:cs typeface="+mn-cs"/>
              </a:rPr>
              <a:t> numbers are even more dramatic /—9 on one list / and 39 on the other. / While Genesis emphasizes descent, / the Sumerian King List emphasizes kingship in only one city at a time.</a:t>
            </a:r>
          </a:p>
          <a:p>
            <a:endParaRPr lang="en-US" dirty="0"/>
          </a:p>
        </p:txBody>
      </p:sp>
      <p:sp>
        <p:nvSpPr>
          <p:cNvPr id="4" name="Slide Number Placeholder 3"/>
          <p:cNvSpPr>
            <a:spLocks noGrp="1"/>
          </p:cNvSpPr>
          <p:nvPr>
            <p:ph type="sldNum" sz="quarter" idx="10"/>
          </p:nvPr>
        </p:nvSpPr>
        <p:spPr/>
        <p:txBody>
          <a:bodyPr/>
          <a:lstStyle/>
          <a:p>
            <a:fld id="{E621AC44-9CE6-4D80-AEBC-F7435C8185A4}" type="slidenum">
              <a:rPr lang="en-US" smtClean="0"/>
              <a:t>28</a:t>
            </a:fld>
            <a:endParaRPr lang="en-US"/>
          </a:p>
        </p:txBody>
      </p:sp>
    </p:spTree>
    <p:extLst>
      <p:ext uri="{BB962C8B-B14F-4D97-AF65-F5344CB8AC3E}">
        <p14:creationId xmlns:p14="http://schemas.microsoft.com/office/powerpoint/2010/main" val="35042327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information in the first is well described by the word chronogenealogies, / but the Sumerian King List focuses on city dynasties and rulers. /The structures within the lists are not identical.  / And only one focuses on chronological information. </a:t>
            </a:r>
          </a:p>
          <a:p>
            <a:endParaRPr lang="en-US" dirty="0"/>
          </a:p>
        </p:txBody>
      </p:sp>
      <p:sp>
        <p:nvSpPr>
          <p:cNvPr id="4" name="Slide Number Placeholder 3"/>
          <p:cNvSpPr>
            <a:spLocks noGrp="1"/>
          </p:cNvSpPr>
          <p:nvPr>
            <p:ph type="sldNum" sz="quarter" idx="10"/>
          </p:nvPr>
        </p:nvSpPr>
        <p:spPr/>
        <p:txBody>
          <a:bodyPr/>
          <a:lstStyle/>
          <a:p>
            <a:fld id="{E621AC44-9CE6-4D80-AEBC-F7435C8185A4}" type="slidenum">
              <a:rPr lang="en-US" smtClean="0"/>
              <a:t>29</a:t>
            </a:fld>
            <a:endParaRPr lang="en-US"/>
          </a:p>
        </p:txBody>
      </p:sp>
    </p:spTree>
    <p:extLst>
      <p:ext uri="{BB962C8B-B14F-4D97-AF65-F5344CB8AC3E}">
        <p14:creationId xmlns:p14="http://schemas.microsoft.com/office/powerpoint/2010/main" val="2586654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genealogies in Genesis 5 and 11 are unique within and outside of Scripture. / They are called chronogenealogies because of the mixture of both chronological and genealogical data</a:t>
            </a:r>
          </a:p>
          <a:p>
            <a:endParaRPr lang="en-US" dirty="0"/>
          </a:p>
        </p:txBody>
      </p:sp>
      <p:sp>
        <p:nvSpPr>
          <p:cNvPr id="4" name="Slide Number Placeholder 3"/>
          <p:cNvSpPr>
            <a:spLocks noGrp="1"/>
          </p:cNvSpPr>
          <p:nvPr>
            <p:ph type="sldNum" sz="quarter" idx="10"/>
          </p:nvPr>
        </p:nvSpPr>
        <p:spPr/>
        <p:txBody>
          <a:bodyPr/>
          <a:lstStyle/>
          <a:p>
            <a:fld id="{E621AC44-9CE6-4D80-AEBC-F7435C8185A4}" type="slidenum">
              <a:rPr lang="en-US" smtClean="0"/>
              <a:t>3</a:t>
            </a:fld>
            <a:endParaRPr lang="en-US"/>
          </a:p>
        </p:txBody>
      </p:sp>
    </p:spTree>
    <p:extLst>
      <p:ext uri="{BB962C8B-B14F-4D97-AF65-F5344CB8AC3E}">
        <p14:creationId xmlns:p14="http://schemas.microsoft.com/office/powerpoint/2010/main" val="410522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author concludes that the Sumerian King List is not a source directly or indirectly for Genesis 5 and 11. / These chapters are without a parallel in the ancient world.  /  It is most precarious and methodologically unsound to interpret the biblical chronogenealogies on the basis of ancient near eastern materials.  The proper function and meaning can be determined in their own contextual settings in Genesis 1-11 and the Bible as a whole.</a:t>
            </a:r>
          </a:p>
          <a:p>
            <a:endParaRPr lang="en-US" dirty="0"/>
          </a:p>
        </p:txBody>
      </p:sp>
      <p:sp>
        <p:nvSpPr>
          <p:cNvPr id="4" name="Slide Number Placeholder 3"/>
          <p:cNvSpPr>
            <a:spLocks noGrp="1"/>
          </p:cNvSpPr>
          <p:nvPr>
            <p:ph type="sldNum" sz="quarter" idx="10"/>
          </p:nvPr>
        </p:nvSpPr>
        <p:spPr/>
        <p:txBody>
          <a:bodyPr/>
          <a:lstStyle/>
          <a:p>
            <a:fld id="{E621AC44-9CE6-4D80-AEBC-F7435C8185A4}" type="slidenum">
              <a:rPr lang="en-US" smtClean="0"/>
              <a:t>30</a:t>
            </a:fld>
            <a:endParaRPr lang="en-US"/>
          </a:p>
        </p:txBody>
      </p:sp>
    </p:spTree>
    <p:extLst>
      <p:ext uri="{BB962C8B-B14F-4D97-AF65-F5344CB8AC3E}">
        <p14:creationId xmlns:p14="http://schemas.microsoft.com/office/powerpoint/2010/main" val="4199148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Biblical-genealogical data</a:t>
            </a:r>
            <a:endParaRPr lang="en-US" dirty="0"/>
          </a:p>
        </p:txBody>
      </p:sp>
      <p:sp>
        <p:nvSpPr>
          <p:cNvPr id="4" name="Slide Number Placeholder 3"/>
          <p:cNvSpPr>
            <a:spLocks noGrp="1"/>
          </p:cNvSpPr>
          <p:nvPr>
            <p:ph type="sldNum" sz="quarter" idx="10"/>
          </p:nvPr>
        </p:nvSpPr>
        <p:spPr/>
        <p:txBody>
          <a:bodyPr/>
          <a:lstStyle/>
          <a:p>
            <a:fld id="{E621AC44-9CE6-4D80-AEBC-F7435C8185A4}" type="slidenum">
              <a:rPr lang="en-US" smtClean="0"/>
              <a:t>31</a:t>
            </a:fld>
            <a:endParaRPr lang="en-US"/>
          </a:p>
        </p:txBody>
      </p:sp>
    </p:spTree>
    <p:extLst>
      <p:ext uri="{BB962C8B-B14F-4D97-AF65-F5344CB8AC3E}">
        <p14:creationId xmlns:p14="http://schemas.microsoft.com/office/powerpoint/2010/main" val="41273506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is true that some biblical genealogies are discontinuous.  / For example, in the genealogy of Jesus in Matthew 1, it says / that </a:t>
            </a:r>
            <a:r>
              <a:rPr lang="en-US" sz="1200" kern="1200" dirty="0" err="1" smtClean="0">
                <a:solidFill>
                  <a:schemeClr val="tx1"/>
                </a:solidFill>
                <a:effectLst/>
                <a:latin typeface="+mn-lt"/>
                <a:ea typeface="+mn-ea"/>
                <a:cs typeface="+mn-cs"/>
              </a:rPr>
              <a:t>Joram</a:t>
            </a:r>
            <a:r>
              <a:rPr lang="en-US" sz="1200" kern="1200" dirty="0" smtClean="0">
                <a:solidFill>
                  <a:schemeClr val="tx1"/>
                </a:solidFill>
                <a:effectLst/>
                <a:latin typeface="+mn-lt"/>
                <a:ea typeface="+mn-ea"/>
                <a:cs typeface="+mn-cs"/>
              </a:rPr>
              <a:t> begat </a:t>
            </a:r>
            <a:r>
              <a:rPr lang="en-US" sz="1200" kern="1200" dirty="0" err="1" smtClean="0">
                <a:solidFill>
                  <a:schemeClr val="tx1"/>
                </a:solidFill>
                <a:effectLst/>
                <a:latin typeface="+mn-lt"/>
                <a:ea typeface="+mn-ea"/>
                <a:cs typeface="+mn-cs"/>
              </a:rPr>
              <a:t>Uzziah</a:t>
            </a:r>
            <a:r>
              <a:rPr lang="en-US" sz="1200" kern="1200" dirty="0" smtClean="0">
                <a:solidFill>
                  <a:schemeClr val="tx1"/>
                </a:solidFill>
                <a:effectLst/>
                <a:latin typeface="+mn-lt"/>
                <a:ea typeface="+mn-ea"/>
                <a:cs typeface="+mn-cs"/>
              </a:rPr>
              <a:t>.  / But OT references indicate / that </a:t>
            </a:r>
            <a:r>
              <a:rPr lang="en-US" sz="1200" kern="1200" dirty="0" err="1" smtClean="0">
                <a:solidFill>
                  <a:schemeClr val="tx1"/>
                </a:solidFill>
                <a:effectLst/>
                <a:latin typeface="+mn-lt"/>
                <a:ea typeface="+mn-ea"/>
                <a:cs typeface="+mn-cs"/>
              </a:rPr>
              <a:t>Joram</a:t>
            </a:r>
            <a:r>
              <a:rPr lang="en-US" sz="1200" kern="1200" dirty="0" smtClean="0">
                <a:solidFill>
                  <a:schemeClr val="tx1"/>
                </a:solidFill>
                <a:effectLst/>
                <a:latin typeface="+mn-lt"/>
                <a:ea typeface="+mn-ea"/>
                <a:cs typeface="+mn-cs"/>
              </a:rPr>
              <a:t> actually began </a:t>
            </a:r>
            <a:r>
              <a:rPr lang="en-US" sz="1200" kern="1200" dirty="0" err="1" smtClean="0">
                <a:solidFill>
                  <a:schemeClr val="tx1"/>
                </a:solidFill>
                <a:effectLst/>
                <a:latin typeface="+mn-lt"/>
                <a:ea typeface="+mn-ea"/>
                <a:cs typeface="+mn-cs"/>
              </a:rPr>
              <a:t>Ahaziah</a:t>
            </a:r>
            <a:r>
              <a:rPr lang="en-US" sz="1200" kern="1200" dirty="0" smtClean="0">
                <a:solidFill>
                  <a:schemeClr val="tx1"/>
                </a:solidFill>
                <a:effectLst/>
                <a:latin typeface="+mn-lt"/>
                <a:ea typeface="+mn-ea"/>
                <a:cs typeface="+mn-cs"/>
              </a:rPr>
              <a:t>, who begat Joash, who begat </a:t>
            </a:r>
            <a:r>
              <a:rPr lang="en-US" sz="1200" kern="1200" dirty="0" err="1" smtClean="0">
                <a:solidFill>
                  <a:schemeClr val="tx1"/>
                </a:solidFill>
                <a:effectLst/>
                <a:latin typeface="+mn-lt"/>
                <a:ea typeface="+mn-ea"/>
                <a:cs typeface="+mn-cs"/>
              </a:rPr>
              <a:t>Amazziah</a:t>
            </a:r>
            <a:r>
              <a:rPr lang="en-US" sz="1200" kern="1200" dirty="0" smtClean="0">
                <a:solidFill>
                  <a:schemeClr val="tx1"/>
                </a:solidFill>
                <a:effectLst/>
                <a:latin typeface="+mn-lt"/>
                <a:ea typeface="+mn-ea"/>
                <a:cs typeface="+mn-cs"/>
              </a:rPr>
              <a:t>, who begat </a:t>
            </a:r>
            <a:r>
              <a:rPr lang="en-US" sz="1200" kern="1200" dirty="0" err="1" smtClean="0">
                <a:solidFill>
                  <a:schemeClr val="tx1"/>
                </a:solidFill>
                <a:effectLst/>
                <a:latin typeface="+mn-lt"/>
                <a:ea typeface="+mn-ea"/>
                <a:cs typeface="+mn-cs"/>
              </a:rPr>
              <a:t>Uzziah</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E621AC44-9CE6-4D80-AEBC-F7435C8185A4}" type="slidenum">
              <a:rPr lang="en-US" smtClean="0"/>
              <a:t>32</a:t>
            </a:fld>
            <a:endParaRPr lang="en-US"/>
          </a:p>
        </p:txBody>
      </p:sp>
    </p:spTree>
    <p:extLst>
      <p:ext uri="{BB962C8B-B14F-4D97-AF65-F5344CB8AC3E}">
        <p14:creationId xmlns:p14="http://schemas.microsoft.com/office/powerpoint/2010/main" val="20474919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It has been suggested that since other biblical genealogies contain discontinuities, the  chronogenealogies in Genesis 5 and 11 do as well</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E621AC44-9CE6-4D80-AEBC-F7435C8185A4}" type="slidenum">
              <a:rPr lang="en-US" smtClean="0"/>
              <a:t>33</a:t>
            </a:fld>
            <a:endParaRPr lang="en-US"/>
          </a:p>
        </p:txBody>
      </p:sp>
    </p:spTree>
    <p:extLst>
      <p:ext uri="{BB962C8B-B14F-4D97-AF65-F5344CB8AC3E}">
        <p14:creationId xmlns:p14="http://schemas.microsoft.com/office/powerpoint/2010/main" val="3134167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is suggested that the structure of Genesis 5 and 11 with 10 antediluvian and 10 post </a:t>
            </a:r>
            <a:r>
              <a:rPr lang="en-US" sz="1200" kern="1200" dirty="0" err="1" smtClean="0">
                <a:solidFill>
                  <a:schemeClr val="tx1"/>
                </a:solidFill>
                <a:effectLst/>
                <a:latin typeface="+mn-lt"/>
                <a:ea typeface="+mn-ea"/>
                <a:cs typeface="+mn-cs"/>
              </a:rPr>
              <a:t>diluvian</a:t>
            </a:r>
            <a:r>
              <a:rPr lang="en-US" sz="1200" kern="1200" dirty="0" smtClean="0">
                <a:solidFill>
                  <a:schemeClr val="tx1"/>
                </a:solidFill>
                <a:effectLst/>
                <a:latin typeface="+mn-lt"/>
                <a:ea typeface="+mn-ea"/>
                <a:cs typeface="+mn-cs"/>
              </a:rPr>
              <a:t> patriarchs is an intentional arrangement--/ Similar to Matthew 1:1-17 which has three sets of 14 ancestors</a:t>
            </a:r>
          </a:p>
          <a:p>
            <a:endParaRPr lang="en-US" dirty="0"/>
          </a:p>
        </p:txBody>
      </p:sp>
      <p:sp>
        <p:nvSpPr>
          <p:cNvPr id="4" name="Slide Number Placeholder 3"/>
          <p:cNvSpPr>
            <a:spLocks noGrp="1"/>
          </p:cNvSpPr>
          <p:nvPr>
            <p:ph type="sldNum" sz="quarter" idx="10"/>
          </p:nvPr>
        </p:nvSpPr>
        <p:spPr/>
        <p:txBody>
          <a:bodyPr/>
          <a:lstStyle/>
          <a:p>
            <a:fld id="{E621AC44-9CE6-4D80-AEBC-F7435C8185A4}" type="slidenum">
              <a:rPr lang="en-US" smtClean="0"/>
              <a:t>34</a:t>
            </a:fld>
            <a:endParaRPr lang="en-US"/>
          </a:p>
        </p:txBody>
      </p:sp>
    </p:spTree>
    <p:extLst>
      <p:ext uri="{BB962C8B-B14F-4D97-AF65-F5344CB8AC3E}">
        <p14:creationId xmlns:p14="http://schemas.microsoft.com/office/powerpoint/2010/main" val="15673085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Just by counting the names before and after the flood, we can quickly see that one has 10 and the other has only 9. </a:t>
            </a:r>
            <a:endParaRPr lang="en-US" dirty="0"/>
          </a:p>
        </p:txBody>
      </p:sp>
      <p:sp>
        <p:nvSpPr>
          <p:cNvPr id="4" name="Slide Number Placeholder 3"/>
          <p:cNvSpPr>
            <a:spLocks noGrp="1"/>
          </p:cNvSpPr>
          <p:nvPr>
            <p:ph type="sldNum" sz="quarter" idx="10"/>
          </p:nvPr>
        </p:nvSpPr>
        <p:spPr/>
        <p:txBody>
          <a:bodyPr/>
          <a:lstStyle/>
          <a:p>
            <a:fld id="{E621AC44-9CE6-4D80-AEBC-F7435C8185A4}" type="slidenum">
              <a:rPr lang="en-US" smtClean="0"/>
              <a:t>35</a:t>
            </a:fld>
            <a:endParaRPr lang="en-US"/>
          </a:p>
        </p:txBody>
      </p:sp>
    </p:spTree>
    <p:extLst>
      <p:ext uri="{BB962C8B-B14F-4D97-AF65-F5344CB8AC3E}">
        <p14:creationId xmlns:p14="http://schemas.microsoft.com/office/powerpoint/2010/main" val="5043966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Some argue that Abram (one of </a:t>
            </a:r>
            <a:r>
              <a:rPr lang="en-US" sz="1200" kern="1200" dirty="0" err="1" smtClean="0">
                <a:solidFill>
                  <a:schemeClr val="tx1"/>
                </a:solidFill>
                <a:effectLst/>
                <a:latin typeface="+mn-lt"/>
                <a:ea typeface="+mn-ea"/>
                <a:cs typeface="+mn-cs"/>
              </a:rPr>
              <a:t>Terah’s</a:t>
            </a:r>
            <a:r>
              <a:rPr lang="en-US" sz="1200" kern="1200" dirty="0" smtClean="0">
                <a:solidFill>
                  <a:schemeClr val="tx1"/>
                </a:solidFill>
                <a:effectLst/>
                <a:latin typeface="+mn-lt"/>
                <a:ea typeface="+mn-ea"/>
                <a:cs typeface="+mn-cs"/>
              </a:rPr>
              <a:t> three sons) should be counted as the 10</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generation after the flood.  But to be consistent, then Shem (one of Noah’s three sons) should be counted on the other side.</a:t>
            </a:r>
          </a:p>
          <a:p>
            <a:endParaRPr lang="en-US" dirty="0"/>
          </a:p>
        </p:txBody>
      </p:sp>
      <p:sp>
        <p:nvSpPr>
          <p:cNvPr id="4" name="Slide Number Placeholder 3"/>
          <p:cNvSpPr>
            <a:spLocks noGrp="1"/>
          </p:cNvSpPr>
          <p:nvPr>
            <p:ph type="sldNum" sz="quarter" idx="10"/>
          </p:nvPr>
        </p:nvSpPr>
        <p:spPr/>
        <p:txBody>
          <a:bodyPr/>
          <a:lstStyle/>
          <a:p>
            <a:fld id="{E621AC44-9CE6-4D80-AEBC-F7435C8185A4}" type="slidenum">
              <a:rPr lang="en-US" smtClean="0"/>
              <a:t>36</a:t>
            </a:fld>
            <a:endParaRPr lang="en-US"/>
          </a:p>
        </p:txBody>
      </p:sp>
    </p:spTree>
    <p:extLst>
      <p:ext uri="{BB962C8B-B14F-4D97-AF65-F5344CB8AC3E}">
        <p14:creationId xmlns:p14="http://schemas.microsoft.com/office/powerpoint/2010/main" val="17264628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figures 10/9 and 11/10 respectively can hardly qualify as an intentional arrangement or a symmetry. / The alleged symmetry of 10 generations before the flood and 10 generations after the flood is non-existent in the Hebrew text.</a:t>
            </a:r>
          </a:p>
          <a:p>
            <a:endParaRPr lang="en-US" dirty="0"/>
          </a:p>
        </p:txBody>
      </p:sp>
      <p:sp>
        <p:nvSpPr>
          <p:cNvPr id="4" name="Slide Number Placeholder 3"/>
          <p:cNvSpPr>
            <a:spLocks noGrp="1"/>
          </p:cNvSpPr>
          <p:nvPr>
            <p:ph type="sldNum" sz="quarter" idx="10"/>
          </p:nvPr>
        </p:nvSpPr>
        <p:spPr/>
        <p:txBody>
          <a:bodyPr/>
          <a:lstStyle/>
          <a:p>
            <a:fld id="{E621AC44-9CE6-4D80-AEBC-F7435C8185A4}" type="slidenum">
              <a:rPr lang="en-US" smtClean="0"/>
              <a:t>37</a:t>
            </a:fld>
            <a:endParaRPr lang="en-US"/>
          </a:p>
        </p:txBody>
      </p:sp>
    </p:spTree>
    <p:extLst>
      <p:ext uri="{BB962C8B-B14F-4D97-AF65-F5344CB8AC3E}">
        <p14:creationId xmlns:p14="http://schemas.microsoft.com/office/powerpoint/2010/main" val="30692495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Greek Septuagint contains the addition of a second </a:t>
            </a:r>
            <a:r>
              <a:rPr lang="en-US" sz="1200" kern="1200" dirty="0" err="1" smtClean="0">
                <a:solidFill>
                  <a:schemeClr val="tx1"/>
                </a:solidFill>
                <a:effectLst/>
                <a:latin typeface="+mn-lt"/>
                <a:ea typeface="+mn-ea"/>
                <a:cs typeface="+mn-cs"/>
              </a:rPr>
              <a:t>Cainan</a:t>
            </a:r>
            <a:r>
              <a:rPr lang="en-US" sz="1200" kern="1200" dirty="0" smtClean="0">
                <a:solidFill>
                  <a:schemeClr val="tx1"/>
                </a:solidFill>
                <a:effectLst/>
                <a:latin typeface="+mn-lt"/>
                <a:ea typeface="+mn-ea"/>
                <a:cs typeface="+mn-cs"/>
              </a:rPr>
              <a:t>, making 10 generations in that translation. / That this is a secondary alteration is almost certain: / He is not found in the genealogy in 1 Chronicles / Kenan already occurs in the former genealogy / The figures assigned to him simply duplicate </a:t>
            </a:r>
            <a:r>
              <a:rPr lang="en-US" sz="1200" kern="1200" dirty="0" err="1" smtClean="0">
                <a:solidFill>
                  <a:schemeClr val="tx1"/>
                </a:solidFill>
                <a:effectLst/>
                <a:latin typeface="+mn-lt"/>
                <a:ea typeface="+mn-ea"/>
                <a:cs typeface="+mn-cs"/>
              </a:rPr>
              <a:t>Shelah</a:t>
            </a:r>
            <a:r>
              <a:rPr lang="en-US" sz="1200" kern="1200" dirty="0" smtClean="0">
                <a:solidFill>
                  <a:schemeClr val="tx1"/>
                </a:solidFill>
                <a:effectLst/>
                <a:latin typeface="+mn-lt"/>
                <a:ea typeface="+mn-ea"/>
                <a:cs typeface="+mn-cs"/>
              </a:rPr>
              <a:t> who follows him. / Some wonder if the addition of </a:t>
            </a:r>
            <a:r>
              <a:rPr lang="en-US" sz="1200" kern="1200" dirty="0" err="1" smtClean="0">
                <a:solidFill>
                  <a:schemeClr val="tx1"/>
                </a:solidFill>
                <a:effectLst/>
                <a:latin typeface="+mn-lt"/>
                <a:ea typeface="+mn-ea"/>
                <a:cs typeface="+mn-cs"/>
              </a:rPr>
              <a:t>Cainan</a:t>
            </a:r>
            <a:r>
              <a:rPr lang="en-US" sz="1200" kern="1200" dirty="0" smtClean="0">
                <a:solidFill>
                  <a:schemeClr val="tx1"/>
                </a:solidFill>
                <a:effectLst/>
                <a:latin typeface="+mn-lt"/>
                <a:ea typeface="+mn-ea"/>
                <a:cs typeface="+mn-cs"/>
              </a:rPr>
              <a:t> was a purposeful attempt to schematize </a:t>
            </a:r>
          </a:p>
          <a:p>
            <a:endParaRPr lang="en-US" dirty="0"/>
          </a:p>
        </p:txBody>
      </p:sp>
      <p:sp>
        <p:nvSpPr>
          <p:cNvPr id="4" name="Slide Number Placeholder 3"/>
          <p:cNvSpPr>
            <a:spLocks noGrp="1"/>
          </p:cNvSpPr>
          <p:nvPr>
            <p:ph type="sldNum" sz="quarter" idx="10"/>
          </p:nvPr>
        </p:nvSpPr>
        <p:spPr/>
        <p:txBody>
          <a:bodyPr/>
          <a:lstStyle/>
          <a:p>
            <a:fld id="{E621AC44-9CE6-4D80-AEBC-F7435C8185A4}" type="slidenum">
              <a:rPr lang="en-US" smtClean="0"/>
              <a:t>38</a:t>
            </a:fld>
            <a:endParaRPr lang="en-US"/>
          </a:p>
        </p:txBody>
      </p:sp>
    </p:spTree>
    <p:extLst>
      <p:ext uri="{BB962C8B-B14F-4D97-AF65-F5344CB8AC3E}">
        <p14:creationId xmlns:p14="http://schemas.microsoft.com/office/powerpoint/2010/main" val="27358937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Comparing the genealogies in Genesis with Matthew 1, / we find that no 10-10 pattern exists in Genesis / that might correspond with the 14-14-14 in Matthew. / The formula in Genesis is much more complex / than the simple PN1 begat PN2 in Matthew. / Genesis contains chronological information, / which is not found in Matthew.</a:t>
            </a:r>
          </a:p>
          <a:p>
            <a:endParaRPr lang="en-US" dirty="0"/>
          </a:p>
        </p:txBody>
      </p:sp>
      <p:sp>
        <p:nvSpPr>
          <p:cNvPr id="4" name="Slide Number Placeholder 3"/>
          <p:cNvSpPr>
            <a:spLocks noGrp="1"/>
          </p:cNvSpPr>
          <p:nvPr>
            <p:ph type="sldNum" sz="quarter" idx="10"/>
          </p:nvPr>
        </p:nvSpPr>
        <p:spPr/>
        <p:txBody>
          <a:bodyPr/>
          <a:lstStyle/>
          <a:p>
            <a:fld id="{E621AC44-9CE6-4D80-AEBC-F7435C8185A4}" type="slidenum">
              <a:rPr lang="en-US" smtClean="0"/>
              <a:t>39</a:t>
            </a:fld>
            <a:endParaRPr lang="en-US"/>
          </a:p>
        </p:txBody>
      </p:sp>
    </p:spTree>
    <p:extLst>
      <p:ext uri="{BB962C8B-B14F-4D97-AF65-F5344CB8AC3E}">
        <p14:creationId xmlns:p14="http://schemas.microsoft.com/office/powerpoint/2010/main" val="759606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is no longer in vogue to view the chronological information in the Bible as “mere window dressing.” / In recent decades the accuracy of the chronological information in the Bible, particularly in the Old Testament, has been verified repeatedly.</a:t>
            </a:r>
          </a:p>
          <a:p>
            <a:endParaRPr lang="en-US" dirty="0"/>
          </a:p>
        </p:txBody>
      </p:sp>
      <p:sp>
        <p:nvSpPr>
          <p:cNvPr id="4" name="Slide Number Placeholder 3"/>
          <p:cNvSpPr>
            <a:spLocks noGrp="1"/>
          </p:cNvSpPr>
          <p:nvPr>
            <p:ph type="sldNum" sz="quarter" idx="10"/>
          </p:nvPr>
        </p:nvSpPr>
        <p:spPr/>
        <p:txBody>
          <a:bodyPr/>
          <a:lstStyle/>
          <a:p>
            <a:fld id="{E621AC44-9CE6-4D80-AEBC-F7435C8185A4}" type="slidenum">
              <a:rPr lang="en-US" smtClean="0"/>
              <a:t>4</a:t>
            </a:fld>
            <a:endParaRPr lang="en-US"/>
          </a:p>
        </p:txBody>
      </p:sp>
    </p:spTree>
    <p:extLst>
      <p:ext uri="{BB962C8B-B14F-4D97-AF65-F5344CB8AC3E}">
        <p14:creationId xmlns:p14="http://schemas.microsoft.com/office/powerpoint/2010/main" val="8047597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arguments against the apparent continuous line of descent in these chapters are far from compelling. / The fact that some biblical genealogies have a discontinuous line of descent and in turn lack any interlocking chronological information of spans of life can hardly function as a key to determine that Genesis 5 and 11 are also discontinuous.</a:t>
            </a:r>
          </a:p>
          <a:p>
            <a:endParaRPr lang="en-US" dirty="0"/>
          </a:p>
        </p:txBody>
      </p:sp>
      <p:sp>
        <p:nvSpPr>
          <p:cNvPr id="4" name="Slide Number Placeholder 3"/>
          <p:cNvSpPr>
            <a:spLocks noGrp="1"/>
          </p:cNvSpPr>
          <p:nvPr>
            <p:ph type="sldNum" sz="quarter" idx="10"/>
          </p:nvPr>
        </p:nvSpPr>
        <p:spPr/>
        <p:txBody>
          <a:bodyPr/>
          <a:lstStyle/>
          <a:p>
            <a:fld id="{E621AC44-9CE6-4D80-AEBC-F7435C8185A4}" type="slidenum">
              <a:rPr lang="en-US" smtClean="0"/>
              <a:t>40</a:t>
            </a:fld>
            <a:endParaRPr lang="en-US"/>
          </a:p>
        </p:txBody>
      </p:sp>
    </p:spTree>
    <p:extLst>
      <p:ext uri="{BB962C8B-B14F-4D97-AF65-F5344CB8AC3E}">
        <p14:creationId xmlns:p14="http://schemas.microsoft.com/office/powerpoint/2010/main" val="37506987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When there is tension between secular historical time calculations and the computation of the chronological information in Genesis 5 and 11, the issue boils down to which source of data has validity and force over the other. / Here the question of the authority of the biblical materials when in conflict with historical reconstruction and/or scientific interpretations appears in full force.</a:t>
            </a:r>
          </a:p>
          <a:p>
            <a:endParaRPr lang="en-US" dirty="0"/>
          </a:p>
        </p:txBody>
      </p:sp>
      <p:sp>
        <p:nvSpPr>
          <p:cNvPr id="4" name="Slide Number Placeholder 3"/>
          <p:cNvSpPr>
            <a:spLocks noGrp="1"/>
          </p:cNvSpPr>
          <p:nvPr>
            <p:ph type="sldNum" sz="quarter" idx="10"/>
          </p:nvPr>
        </p:nvSpPr>
        <p:spPr/>
        <p:txBody>
          <a:bodyPr/>
          <a:lstStyle/>
          <a:p>
            <a:fld id="{E621AC44-9CE6-4D80-AEBC-F7435C8185A4}" type="slidenum">
              <a:rPr lang="en-US" smtClean="0"/>
              <a:t>41</a:t>
            </a:fld>
            <a:endParaRPr lang="en-US"/>
          </a:p>
        </p:txBody>
      </p:sp>
    </p:spTree>
    <p:extLst>
      <p:ext uri="{BB962C8B-B14F-4D97-AF65-F5344CB8AC3E}">
        <p14:creationId xmlns:p14="http://schemas.microsoft.com/office/powerpoint/2010/main" val="14115572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Scholarly tradition argues that wherever and whenever the conclusions of historians, scientists, sociologists, etc., are in disagreement with the Bible, the Bible will have to be reinterpreted to be brought into harmony with these conclusions. / Another scholarly position maintains that where the Bible impinges on subjects such as history, geography, ethnology, botany, astronomy, etc., it is trustworthy. / For these scholars, subordinating the Bible to modern scientific interpretations is highly problematic and reverses the structure of authority.</a:t>
            </a:r>
          </a:p>
          <a:p>
            <a:endParaRPr lang="en-US" dirty="0"/>
          </a:p>
        </p:txBody>
      </p:sp>
      <p:sp>
        <p:nvSpPr>
          <p:cNvPr id="4" name="Slide Number Placeholder 3"/>
          <p:cNvSpPr>
            <a:spLocks noGrp="1"/>
          </p:cNvSpPr>
          <p:nvPr>
            <p:ph type="sldNum" sz="quarter" idx="10"/>
          </p:nvPr>
        </p:nvSpPr>
        <p:spPr/>
        <p:txBody>
          <a:bodyPr/>
          <a:lstStyle/>
          <a:p>
            <a:fld id="{E621AC44-9CE6-4D80-AEBC-F7435C8185A4}" type="slidenum">
              <a:rPr lang="en-US" smtClean="0"/>
              <a:t>42</a:t>
            </a:fld>
            <a:endParaRPr lang="en-US"/>
          </a:p>
        </p:txBody>
      </p:sp>
    </p:spTree>
    <p:extLst>
      <p:ext uri="{BB962C8B-B14F-4D97-AF65-F5344CB8AC3E}">
        <p14:creationId xmlns:p14="http://schemas.microsoft.com/office/powerpoint/2010/main" val="28985097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Let’s look at some non-literal interpretations of the numerical information</a:t>
            </a:r>
            <a:endParaRPr lang="en-US" dirty="0"/>
          </a:p>
        </p:txBody>
      </p:sp>
      <p:sp>
        <p:nvSpPr>
          <p:cNvPr id="4" name="Slide Number Placeholder 3"/>
          <p:cNvSpPr>
            <a:spLocks noGrp="1"/>
          </p:cNvSpPr>
          <p:nvPr>
            <p:ph type="sldNum" sz="quarter" idx="10"/>
          </p:nvPr>
        </p:nvSpPr>
        <p:spPr/>
        <p:txBody>
          <a:bodyPr/>
          <a:lstStyle/>
          <a:p>
            <a:fld id="{E621AC44-9CE6-4D80-AEBC-F7435C8185A4}" type="slidenum">
              <a:rPr lang="en-US" smtClean="0"/>
              <a:t>43</a:t>
            </a:fld>
            <a:endParaRPr lang="en-US"/>
          </a:p>
        </p:txBody>
      </p:sp>
    </p:spTree>
    <p:extLst>
      <p:ext uri="{BB962C8B-B14F-4D97-AF65-F5344CB8AC3E}">
        <p14:creationId xmlns:p14="http://schemas.microsoft.com/office/powerpoint/2010/main" val="26419816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“Great Year” is made up of 4,000 years.  It begins with Adam and ends with the rededication of the temple by the Maccabees.  This theory is very problematic because of numerous computational inaccuracies.</a:t>
            </a:r>
          </a:p>
          <a:p>
            <a:endParaRPr lang="en-US" dirty="0"/>
          </a:p>
        </p:txBody>
      </p:sp>
      <p:sp>
        <p:nvSpPr>
          <p:cNvPr id="4" name="Slide Number Placeholder 3"/>
          <p:cNvSpPr>
            <a:spLocks noGrp="1"/>
          </p:cNvSpPr>
          <p:nvPr>
            <p:ph type="sldNum" sz="quarter" idx="10"/>
          </p:nvPr>
        </p:nvSpPr>
        <p:spPr/>
        <p:txBody>
          <a:bodyPr/>
          <a:lstStyle/>
          <a:p>
            <a:fld id="{E621AC44-9CE6-4D80-AEBC-F7435C8185A4}" type="slidenum">
              <a:rPr lang="en-US" smtClean="0"/>
              <a:t>44</a:t>
            </a:fld>
            <a:endParaRPr lang="en-US"/>
          </a:p>
        </p:txBody>
      </p:sp>
    </p:spTree>
    <p:extLst>
      <p:ext uri="{BB962C8B-B14F-4D97-AF65-F5344CB8AC3E}">
        <p14:creationId xmlns:p14="http://schemas.microsoft.com/office/powerpoint/2010/main" val="28978602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Allegedly, Hebrew scribes deliberately hid all chronological information from the OT in a “secret System.”  (There is a lack of evidence for this theory, and time and again the Bible demonstrates itself to be historically accurate.)</a:t>
            </a:r>
          </a:p>
          <a:p>
            <a:endParaRPr lang="en-US" dirty="0"/>
          </a:p>
        </p:txBody>
      </p:sp>
      <p:sp>
        <p:nvSpPr>
          <p:cNvPr id="4" name="Slide Number Placeholder 3"/>
          <p:cNvSpPr>
            <a:spLocks noGrp="1"/>
          </p:cNvSpPr>
          <p:nvPr>
            <p:ph type="sldNum" sz="quarter" idx="10"/>
          </p:nvPr>
        </p:nvSpPr>
        <p:spPr/>
        <p:txBody>
          <a:bodyPr/>
          <a:lstStyle/>
          <a:p>
            <a:fld id="{E621AC44-9CE6-4D80-AEBC-F7435C8185A4}" type="slidenum">
              <a:rPr lang="en-US" smtClean="0"/>
              <a:t>45</a:t>
            </a:fld>
            <a:endParaRPr lang="en-US"/>
          </a:p>
        </p:txBody>
      </p:sp>
    </p:spTree>
    <p:extLst>
      <p:ext uri="{BB962C8B-B14F-4D97-AF65-F5344CB8AC3E}">
        <p14:creationId xmlns:p14="http://schemas.microsoft.com/office/powerpoint/2010/main" val="27755142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Instead of dismissing the figures completely, some scholars have suggested that the figures have meaning, the key of which has to be recovered.  (Few scholars have found this convincing.)</a:t>
            </a:r>
          </a:p>
          <a:p>
            <a:endParaRPr lang="en-US" dirty="0"/>
          </a:p>
        </p:txBody>
      </p:sp>
      <p:sp>
        <p:nvSpPr>
          <p:cNvPr id="4" name="Slide Number Placeholder 3"/>
          <p:cNvSpPr>
            <a:spLocks noGrp="1"/>
          </p:cNvSpPr>
          <p:nvPr>
            <p:ph type="sldNum" sz="quarter" idx="10"/>
          </p:nvPr>
        </p:nvSpPr>
        <p:spPr/>
        <p:txBody>
          <a:bodyPr/>
          <a:lstStyle/>
          <a:p>
            <a:fld id="{E621AC44-9CE6-4D80-AEBC-F7435C8185A4}" type="slidenum">
              <a:rPr lang="en-US" smtClean="0"/>
              <a:t>46</a:t>
            </a:fld>
            <a:endParaRPr lang="en-US"/>
          </a:p>
        </p:txBody>
      </p:sp>
    </p:spTree>
    <p:extLst>
      <p:ext uri="{BB962C8B-B14F-4D97-AF65-F5344CB8AC3E}">
        <p14:creationId xmlns:p14="http://schemas.microsoft.com/office/powerpoint/2010/main" val="35504483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Discontinuous System claims that the list is incomplete and only contains excerpts from a longer list.  (This is built on historical and scientific premises not present in Scripture itself.)</a:t>
            </a:r>
          </a:p>
          <a:p>
            <a:endParaRPr lang="en-US" dirty="0"/>
          </a:p>
        </p:txBody>
      </p:sp>
      <p:sp>
        <p:nvSpPr>
          <p:cNvPr id="4" name="Slide Number Placeholder 3"/>
          <p:cNvSpPr>
            <a:spLocks noGrp="1"/>
          </p:cNvSpPr>
          <p:nvPr>
            <p:ph type="sldNum" sz="quarter" idx="10"/>
          </p:nvPr>
        </p:nvSpPr>
        <p:spPr/>
        <p:txBody>
          <a:bodyPr/>
          <a:lstStyle/>
          <a:p>
            <a:fld id="{E621AC44-9CE6-4D80-AEBC-F7435C8185A4}" type="slidenum">
              <a:rPr lang="en-US" smtClean="0"/>
              <a:t>47</a:t>
            </a:fld>
            <a:endParaRPr lang="en-US"/>
          </a:p>
        </p:txBody>
      </p:sp>
    </p:spTree>
    <p:extLst>
      <p:ext uri="{BB962C8B-B14F-4D97-AF65-F5344CB8AC3E}">
        <p14:creationId xmlns:p14="http://schemas.microsoft.com/office/powerpoint/2010/main" val="41703614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Among scholars who accept the numbers as historical, there are two basic interpretations.</a:t>
            </a:r>
            <a:endParaRPr lang="en-US" dirty="0"/>
          </a:p>
        </p:txBody>
      </p:sp>
      <p:sp>
        <p:nvSpPr>
          <p:cNvPr id="4" name="Slide Number Placeholder 3"/>
          <p:cNvSpPr>
            <a:spLocks noGrp="1"/>
          </p:cNvSpPr>
          <p:nvPr>
            <p:ph type="sldNum" sz="quarter" idx="10"/>
          </p:nvPr>
        </p:nvSpPr>
        <p:spPr/>
        <p:txBody>
          <a:bodyPr/>
          <a:lstStyle/>
          <a:p>
            <a:fld id="{E621AC44-9CE6-4D80-AEBC-F7435C8185A4}" type="slidenum">
              <a:rPr lang="en-US" smtClean="0"/>
              <a:t>48</a:t>
            </a:fld>
            <a:endParaRPr lang="en-US"/>
          </a:p>
        </p:txBody>
      </p:sp>
    </p:spTree>
    <p:extLst>
      <p:ext uri="{BB962C8B-B14F-4D97-AF65-F5344CB8AC3E}">
        <p14:creationId xmlns:p14="http://schemas.microsoft.com/office/powerpoint/2010/main" val="6436353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Successive Method of Reckoning suggests that although Adam begat an ancestor of Seth when he was 130, Seth actually arose as Scripture’s next prominent figure only after Adam’s full life of 930 years.   / A major difficulty of this method comes from the Hebrew language.  The word for “Fathered” is used in the sense of a direct physical offspring.</a:t>
            </a:r>
          </a:p>
          <a:p>
            <a:endParaRPr lang="en-US" dirty="0"/>
          </a:p>
        </p:txBody>
      </p:sp>
      <p:sp>
        <p:nvSpPr>
          <p:cNvPr id="4" name="Slide Number Placeholder 3"/>
          <p:cNvSpPr>
            <a:spLocks noGrp="1"/>
          </p:cNvSpPr>
          <p:nvPr>
            <p:ph type="sldNum" sz="quarter" idx="10"/>
          </p:nvPr>
        </p:nvSpPr>
        <p:spPr/>
        <p:txBody>
          <a:bodyPr/>
          <a:lstStyle/>
          <a:p>
            <a:fld id="{E621AC44-9CE6-4D80-AEBC-F7435C8185A4}" type="slidenum">
              <a:rPr lang="en-US" smtClean="0"/>
              <a:t>49</a:t>
            </a:fld>
            <a:endParaRPr lang="en-US"/>
          </a:p>
        </p:txBody>
      </p:sp>
    </p:spTree>
    <p:extLst>
      <p:ext uri="{BB962C8B-B14F-4D97-AF65-F5344CB8AC3E}">
        <p14:creationId xmlns:p14="http://schemas.microsoft.com/office/powerpoint/2010/main" val="442293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Internal Literary Data</a:t>
            </a:r>
            <a:endParaRPr lang="en-US" dirty="0"/>
          </a:p>
        </p:txBody>
      </p:sp>
      <p:sp>
        <p:nvSpPr>
          <p:cNvPr id="4" name="Slide Number Placeholder 3"/>
          <p:cNvSpPr>
            <a:spLocks noGrp="1"/>
          </p:cNvSpPr>
          <p:nvPr>
            <p:ph type="sldNum" sz="quarter" idx="10"/>
          </p:nvPr>
        </p:nvSpPr>
        <p:spPr/>
        <p:txBody>
          <a:bodyPr/>
          <a:lstStyle/>
          <a:p>
            <a:fld id="{E621AC44-9CE6-4D80-AEBC-F7435C8185A4}" type="slidenum">
              <a:rPr lang="en-US" smtClean="0"/>
              <a:t>5</a:t>
            </a:fld>
            <a:endParaRPr lang="en-US"/>
          </a:p>
        </p:txBody>
      </p:sp>
    </p:spTree>
    <p:extLst>
      <p:ext uri="{BB962C8B-B14F-4D97-AF65-F5344CB8AC3E}">
        <p14:creationId xmlns:p14="http://schemas.microsoft.com/office/powerpoint/2010/main" val="28914059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overlapping method of reckoning simply calculates time by adding up the number of years each patriarch lived before the birth of his first son.  / There are no gaps, and no missing generations. / Archbishop James Ussher used this method to calculate the birth of Jesus in 4 BC and the date of creation at 4004 BC.  / Although flaws in Ussher’s calculations have been discovered, many Christians still believe that this way of reckoning is the one most consistent with the biblical text.</a:t>
            </a:r>
          </a:p>
          <a:p>
            <a:endParaRPr lang="en-US" dirty="0"/>
          </a:p>
        </p:txBody>
      </p:sp>
      <p:sp>
        <p:nvSpPr>
          <p:cNvPr id="4" name="Slide Number Placeholder 3"/>
          <p:cNvSpPr>
            <a:spLocks noGrp="1"/>
          </p:cNvSpPr>
          <p:nvPr>
            <p:ph type="sldNum" sz="quarter" idx="10"/>
          </p:nvPr>
        </p:nvSpPr>
        <p:spPr/>
        <p:txBody>
          <a:bodyPr/>
          <a:lstStyle/>
          <a:p>
            <a:fld id="{E621AC44-9CE6-4D80-AEBC-F7435C8185A4}" type="slidenum">
              <a:rPr lang="en-US" smtClean="0"/>
              <a:t>50</a:t>
            </a:fld>
            <a:endParaRPr lang="en-US"/>
          </a:p>
        </p:txBody>
      </p:sp>
    </p:spTree>
    <p:extLst>
      <p:ext uri="{BB962C8B-B14F-4D97-AF65-F5344CB8AC3E}">
        <p14:creationId xmlns:p14="http://schemas.microsoft.com/office/powerpoint/2010/main" val="3729175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Dates calculated using this method conflict head-on with standard interpretations of time needed for prehistoric and historical reconstructions. / In Dr. Hasel’s opinion, the basic issue is whether modern reconstructions of ancient history and prehistory are an authoritative norm for the interpretation or reinterpretation of the Bible. / If so, the Bible has to yield when there is conflict.</a:t>
            </a:r>
          </a:p>
          <a:p>
            <a:endParaRPr lang="en-US" dirty="0"/>
          </a:p>
        </p:txBody>
      </p:sp>
      <p:sp>
        <p:nvSpPr>
          <p:cNvPr id="4" name="Slide Number Placeholder 3"/>
          <p:cNvSpPr>
            <a:spLocks noGrp="1"/>
          </p:cNvSpPr>
          <p:nvPr>
            <p:ph type="sldNum" sz="quarter" idx="10"/>
          </p:nvPr>
        </p:nvSpPr>
        <p:spPr/>
        <p:txBody>
          <a:bodyPr/>
          <a:lstStyle/>
          <a:p>
            <a:fld id="{E621AC44-9CE6-4D80-AEBC-F7435C8185A4}" type="slidenum">
              <a:rPr lang="en-US" smtClean="0"/>
              <a:t>51</a:t>
            </a:fld>
            <a:endParaRPr lang="en-US"/>
          </a:p>
        </p:txBody>
      </p:sp>
    </p:spTree>
    <p:extLst>
      <p:ext uri="{BB962C8B-B14F-4D97-AF65-F5344CB8AC3E}">
        <p14:creationId xmlns:p14="http://schemas.microsoft.com/office/powerpoint/2010/main" val="30665485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Ultimate authority for knowledge and faith is provided in the superior revelation of God in the Bible, and whenever biblical information impinges on matters of history, age of the earth, origins, etc., the data observed must be interpreted and reconstructed in view of this superior divine revelation which is supremely embodied in the Bible.</a:t>
            </a:r>
          </a:p>
          <a:p>
            <a:endParaRPr lang="en-US" dirty="0"/>
          </a:p>
        </p:txBody>
      </p:sp>
      <p:sp>
        <p:nvSpPr>
          <p:cNvPr id="4" name="Slide Number Placeholder 3"/>
          <p:cNvSpPr>
            <a:spLocks noGrp="1"/>
          </p:cNvSpPr>
          <p:nvPr>
            <p:ph type="sldNum" sz="quarter" idx="10"/>
          </p:nvPr>
        </p:nvSpPr>
        <p:spPr/>
        <p:txBody>
          <a:bodyPr/>
          <a:lstStyle/>
          <a:p>
            <a:fld id="{E621AC44-9CE6-4D80-AEBC-F7435C8185A4}" type="slidenum">
              <a:rPr lang="en-US" smtClean="0"/>
              <a:t>52</a:t>
            </a:fld>
            <a:endParaRPr lang="en-US"/>
          </a:p>
        </p:txBody>
      </p:sp>
    </p:spTree>
    <p:extLst>
      <p:ext uri="{BB962C8B-B14F-4D97-AF65-F5344CB8AC3E}">
        <p14:creationId xmlns:p14="http://schemas.microsoft.com/office/powerpoint/2010/main" val="183694506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Conclusion</a:t>
            </a:r>
          </a:p>
          <a:p>
            <a:endParaRPr lang="en-US" dirty="0"/>
          </a:p>
        </p:txBody>
      </p:sp>
      <p:sp>
        <p:nvSpPr>
          <p:cNvPr id="4" name="Slide Number Placeholder 3"/>
          <p:cNvSpPr>
            <a:spLocks noGrp="1"/>
          </p:cNvSpPr>
          <p:nvPr>
            <p:ph type="sldNum" sz="quarter" idx="10"/>
          </p:nvPr>
        </p:nvSpPr>
        <p:spPr/>
        <p:txBody>
          <a:bodyPr/>
          <a:lstStyle/>
          <a:p>
            <a:fld id="{E621AC44-9CE6-4D80-AEBC-F7435C8185A4}" type="slidenum">
              <a:rPr lang="en-US" smtClean="0"/>
              <a:t>53</a:t>
            </a:fld>
            <a:endParaRPr lang="en-US"/>
          </a:p>
        </p:txBody>
      </p:sp>
    </p:spTree>
    <p:extLst>
      <p:ext uri="{BB962C8B-B14F-4D97-AF65-F5344CB8AC3E}">
        <p14:creationId xmlns:p14="http://schemas.microsoft.com/office/powerpoint/2010/main" val="35255977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Dr. Hasel reaches the following conclusions. / Time functions in a most profound way in the Bible. The genealogies in Genesis 5 and 11 contribute to the progression of time in Scripture. / </a:t>
            </a:r>
          </a:p>
          <a:p>
            <a:r>
              <a:rPr lang="en-US" sz="1200" kern="1200" dirty="0" smtClean="0">
                <a:solidFill>
                  <a:schemeClr val="tx1"/>
                </a:solidFill>
                <a:effectLst/>
                <a:latin typeface="+mn-lt"/>
                <a:ea typeface="+mn-ea"/>
                <a:cs typeface="+mn-cs"/>
              </a:rPr>
              <a:t>Theologically, the succession from father to son, together with the spans of time, indicates God’s blessing and grace in view of sin and death. / These chronogenealogies provide the time framework and human chain that link God’s people with Adam at the climax of the six-day creation event on this planet.</a:t>
            </a:r>
          </a:p>
          <a:p>
            <a:endParaRPr lang="en-US" dirty="0"/>
          </a:p>
        </p:txBody>
      </p:sp>
      <p:sp>
        <p:nvSpPr>
          <p:cNvPr id="4" name="Slide Number Placeholder 3"/>
          <p:cNvSpPr>
            <a:spLocks noGrp="1"/>
          </p:cNvSpPr>
          <p:nvPr>
            <p:ph type="sldNum" sz="quarter" idx="10"/>
          </p:nvPr>
        </p:nvSpPr>
        <p:spPr/>
        <p:txBody>
          <a:bodyPr/>
          <a:lstStyle/>
          <a:p>
            <a:fld id="{E621AC44-9CE6-4D80-AEBC-F7435C8185A4}" type="slidenum">
              <a:rPr lang="en-US" smtClean="0"/>
              <a:t>54</a:t>
            </a:fld>
            <a:endParaRPr lang="en-US"/>
          </a:p>
        </p:txBody>
      </p:sp>
    </p:spTree>
    <p:extLst>
      <p:ext uri="{BB962C8B-B14F-4D97-AF65-F5344CB8AC3E}">
        <p14:creationId xmlns:p14="http://schemas.microsoft.com/office/powerpoint/2010/main" val="12605997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Dr. Hasel’s article may be found in the journal Origins.</a:t>
            </a:r>
          </a:p>
          <a:p>
            <a:endParaRPr lang="en-US" dirty="0"/>
          </a:p>
        </p:txBody>
      </p:sp>
      <p:sp>
        <p:nvSpPr>
          <p:cNvPr id="4" name="Slide Number Placeholder 3"/>
          <p:cNvSpPr>
            <a:spLocks noGrp="1"/>
          </p:cNvSpPr>
          <p:nvPr>
            <p:ph type="sldNum" sz="quarter" idx="10"/>
          </p:nvPr>
        </p:nvSpPr>
        <p:spPr/>
        <p:txBody>
          <a:bodyPr/>
          <a:lstStyle/>
          <a:p>
            <a:fld id="{E621AC44-9CE6-4D80-AEBC-F7435C8185A4}" type="slidenum">
              <a:rPr lang="en-US" smtClean="0"/>
              <a:t>55</a:t>
            </a:fld>
            <a:endParaRPr lang="en-US"/>
          </a:p>
        </p:txBody>
      </p:sp>
    </p:spTree>
    <p:extLst>
      <p:ext uri="{BB962C8B-B14F-4D97-AF65-F5344CB8AC3E}">
        <p14:creationId xmlns:p14="http://schemas.microsoft.com/office/powerpoint/2010/main" val="4101090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formula of descent goes like this:  When patriarch number 1 had lived x years, he fathered patriarch number 2.  And patriarch number 1 lived after he fathered patriarch number 2 y years, and he fathered other sons and daughters.  And all the days of patriarch number 1 were z years. / This interlocking nature of the information provided is forceful internal evidence that the material in Genesis 5 and 11 presents a continuous line of descent.</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621AC44-9CE6-4D80-AEBC-F7435C8185A4}" type="slidenum">
              <a:rPr lang="en-US" smtClean="0"/>
              <a:t>6</a:t>
            </a:fld>
            <a:endParaRPr lang="en-US"/>
          </a:p>
        </p:txBody>
      </p:sp>
    </p:spTree>
    <p:extLst>
      <p:ext uri="{BB962C8B-B14F-4D97-AF65-F5344CB8AC3E}">
        <p14:creationId xmlns:p14="http://schemas.microsoft.com/office/powerpoint/2010/main" val="3321773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Archaeological Historical Data</a:t>
            </a:r>
          </a:p>
          <a:p>
            <a:endParaRPr lang="en-US" dirty="0"/>
          </a:p>
        </p:txBody>
      </p:sp>
      <p:sp>
        <p:nvSpPr>
          <p:cNvPr id="4" name="Slide Number Placeholder 3"/>
          <p:cNvSpPr>
            <a:spLocks noGrp="1"/>
          </p:cNvSpPr>
          <p:nvPr>
            <p:ph type="sldNum" sz="quarter" idx="10"/>
          </p:nvPr>
        </p:nvSpPr>
        <p:spPr/>
        <p:txBody>
          <a:bodyPr/>
          <a:lstStyle/>
          <a:p>
            <a:fld id="{E621AC44-9CE6-4D80-AEBC-F7435C8185A4}" type="slidenum">
              <a:rPr lang="en-US" smtClean="0"/>
              <a:t>7</a:t>
            </a:fld>
            <a:endParaRPr lang="en-US"/>
          </a:p>
        </p:txBody>
      </p:sp>
    </p:spTree>
    <p:extLst>
      <p:ext uri="{BB962C8B-B14F-4D97-AF65-F5344CB8AC3E}">
        <p14:creationId xmlns:p14="http://schemas.microsoft.com/office/powerpoint/2010/main" val="2839556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Archaeological Historical Data</a:t>
            </a:r>
          </a:p>
          <a:p>
            <a:endParaRPr lang="en-US" dirty="0"/>
          </a:p>
        </p:txBody>
      </p:sp>
      <p:sp>
        <p:nvSpPr>
          <p:cNvPr id="4" name="Slide Number Placeholder 3"/>
          <p:cNvSpPr>
            <a:spLocks noGrp="1"/>
          </p:cNvSpPr>
          <p:nvPr>
            <p:ph type="sldNum" sz="quarter" idx="10"/>
          </p:nvPr>
        </p:nvSpPr>
        <p:spPr/>
        <p:txBody>
          <a:bodyPr/>
          <a:lstStyle/>
          <a:p>
            <a:fld id="{E621AC44-9CE6-4D80-AEBC-F7435C8185A4}" type="slidenum">
              <a:rPr lang="en-US" smtClean="0"/>
              <a:t>8</a:t>
            </a:fld>
            <a:endParaRPr lang="en-US"/>
          </a:p>
        </p:txBody>
      </p:sp>
    </p:spTree>
    <p:extLst>
      <p:ext uri="{BB962C8B-B14F-4D97-AF65-F5344CB8AC3E}">
        <p14:creationId xmlns:p14="http://schemas.microsoft.com/office/powerpoint/2010/main" val="4218858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 translate AM dates [which means from creation] into BC dates [which means before the time of Jesus], we must be able to calculate the date of Abraham’s birth. / 1 Kings 6:1 says that Solomon’s temple was begun 480 years after the Exodus. </a:t>
            </a:r>
            <a:endParaRPr lang="en-US" dirty="0"/>
          </a:p>
        </p:txBody>
      </p:sp>
      <p:sp>
        <p:nvSpPr>
          <p:cNvPr id="4" name="Slide Number Placeholder 3"/>
          <p:cNvSpPr>
            <a:spLocks noGrp="1"/>
          </p:cNvSpPr>
          <p:nvPr>
            <p:ph type="sldNum" sz="quarter" idx="10"/>
          </p:nvPr>
        </p:nvSpPr>
        <p:spPr/>
        <p:txBody>
          <a:bodyPr/>
          <a:lstStyle/>
          <a:p>
            <a:fld id="{E621AC44-9CE6-4D80-AEBC-F7435C8185A4}" type="slidenum">
              <a:rPr lang="en-US" smtClean="0"/>
              <a:t>9</a:t>
            </a:fld>
            <a:endParaRPr lang="en-US"/>
          </a:p>
        </p:txBody>
      </p:sp>
    </p:spTree>
    <p:extLst>
      <p:ext uri="{BB962C8B-B14F-4D97-AF65-F5344CB8AC3E}">
        <p14:creationId xmlns:p14="http://schemas.microsoft.com/office/powerpoint/2010/main" val="2030709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D17EDA-6942-4E9E-9402-A96AE4098F63}" type="datetimeFigureOut">
              <a:rPr lang="en-US" smtClean="0"/>
              <a:t>1/31/2017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5B4906-3702-4326-8251-39FE7E8895A5}" type="slidenum">
              <a:rPr lang="en-US" smtClean="0"/>
              <a:t>‹#›</a:t>
            </a:fld>
            <a:endParaRPr lang="en-US"/>
          </a:p>
        </p:txBody>
      </p:sp>
    </p:spTree>
    <p:extLst>
      <p:ext uri="{BB962C8B-B14F-4D97-AF65-F5344CB8AC3E}">
        <p14:creationId xmlns:p14="http://schemas.microsoft.com/office/powerpoint/2010/main" val="2980514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D17EDA-6942-4E9E-9402-A96AE4098F63}" type="datetimeFigureOut">
              <a:rPr lang="en-US" smtClean="0"/>
              <a:t>1/31/2017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5B4906-3702-4326-8251-39FE7E8895A5}" type="slidenum">
              <a:rPr lang="en-US" smtClean="0"/>
              <a:t>‹#›</a:t>
            </a:fld>
            <a:endParaRPr lang="en-US"/>
          </a:p>
        </p:txBody>
      </p:sp>
    </p:spTree>
    <p:extLst>
      <p:ext uri="{BB962C8B-B14F-4D97-AF65-F5344CB8AC3E}">
        <p14:creationId xmlns:p14="http://schemas.microsoft.com/office/powerpoint/2010/main" val="1459886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D17EDA-6942-4E9E-9402-A96AE4098F63}" type="datetimeFigureOut">
              <a:rPr lang="en-US" smtClean="0"/>
              <a:t>1/31/2017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5B4906-3702-4326-8251-39FE7E8895A5}" type="slidenum">
              <a:rPr lang="en-US" smtClean="0"/>
              <a:t>‹#›</a:t>
            </a:fld>
            <a:endParaRPr lang="en-US"/>
          </a:p>
        </p:txBody>
      </p:sp>
    </p:spTree>
    <p:extLst>
      <p:ext uri="{BB962C8B-B14F-4D97-AF65-F5344CB8AC3E}">
        <p14:creationId xmlns:p14="http://schemas.microsoft.com/office/powerpoint/2010/main" val="241008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D17EDA-6942-4E9E-9402-A96AE4098F63}" type="datetimeFigureOut">
              <a:rPr lang="en-US" smtClean="0"/>
              <a:t>1/31/2017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5B4906-3702-4326-8251-39FE7E8895A5}" type="slidenum">
              <a:rPr lang="en-US" smtClean="0"/>
              <a:t>‹#›</a:t>
            </a:fld>
            <a:endParaRPr lang="en-US"/>
          </a:p>
        </p:txBody>
      </p:sp>
    </p:spTree>
    <p:extLst>
      <p:ext uri="{BB962C8B-B14F-4D97-AF65-F5344CB8AC3E}">
        <p14:creationId xmlns:p14="http://schemas.microsoft.com/office/powerpoint/2010/main" val="2496418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D17EDA-6942-4E9E-9402-A96AE4098F63}" type="datetimeFigureOut">
              <a:rPr lang="en-US" smtClean="0"/>
              <a:t>1/31/2017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5B4906-3702-4326-8251-39FE7E8895A5}" type="slidenum">
              <a:rPr lang="en-US" smtClean="0"/>
              <a:t>‹#›</a:t>
            </a:fld>
            <a:endParaRPr lang="en-US"/>
          </a:p>
        </p:txBody>
      </p:sp>
    </p:spTree>
    <p:extLst>
      <p:ext uri="{BB962C8B-B14F-4D97-AF65-F5344CB8AC3E}">
        <p14:creationId xmlns:p14="http://schemas.microsoft.com/office/powerpoint/2010/main" val="2291298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D17EDA-6942-4E9E-9402-A96AE4098F63}" type="datetimeFigureOut">
              <a:rPr lang="en-US" smtClean="0"/>
              <a:t>1/31/2017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5B4906-3702-4326-8251-39FE7E8895A5}" type="slidenum">
              <a:rPr lang="en-US" smtClean="0"/>
              <a:t>‹#›</a:t>
            </a:fld>
            <a:endParaRPr lang="en-US"/>
          </a:p>
        </p:txBody>
      </p:sp>
    </p:spTree>
    <p:extLst>
      <p:ext uri="{BB962C8B-B14F-4D97-AF65-F5344CB8AC3E}">
        <p14:creationId xmlns:p14="http://schemas.microsoft.com/office/powerpoint/2010/main" val="1843260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D17EDA-6942-4E9E-9402-A96AE4098F63}" type="datetimeFigureOut">
              <a:rPr lang="en-US" smtClean="0"/>
              <a:t>1/31/2017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5B4906-3702-4326-8251-39FE7E8895A5}" type="slidenum">
              <a:rPr lang="en-US" smtClean="0"/>
              <a:t>‹#›</a:t>
            </a:fld>
            <a:endParaRPr lang="en-US"/>
          </a:p>
        </p:txBody>
      </p:sp>
    </p:spTree>
    <p:extLst>
      <p:ext uri="{BB962C8B-B14F-4D97-AF65-F5344CB8AC3E}">
        <p14:creationId xmlns:p14="http://schemas.microsoft.com/office/powerpoint/2010/main" val="3103453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D17EDA-6942-4E9E-9402-A96AE4098F63}" type="datetimeFigureOut">
              <a:rPr lang="en-US" smtClean="0"/>
              <a:t>1/31/2017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5B4906-3702-4326-8251-39FE7E8895A5}" type="slidenum">
              <a:rPr lang="en-US" smtClean="0"/>
              <a:t>‹#›</a:t>
            </a:fld>
            <a:endParaRPr lang="en-US"/>
          </a:p>
        </p:txBody>
      </p:sp>
    </p:spTree>
    <p:extLst>
      <p:ext uri="{BB962C8B-B14F-4D97-AF65-F5344CB8AC3E}">
        <p14:creationId xmlns:p14="http://schemas.microsoft.com/office/powerpoint/2010/main" val="2936194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D17EDA-6942-4E9E-9402-A96AE4098F63}" type="datetimeFigureOut">
              <a:rPr lang="en-US" smtClean="0"/>
              <a:t>1/31/2017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5B4906-3702-4326-8251-39FE7E8895A5}" type="slidenum">
              <a:rPr lang="en-US" smtClean="0"/>
              <a:t>‹#›</a:t>
            </a:fld>
            <a:endParaRPr lang="en-US"/>
          </a:p>
        </p:txBody>
      </p:sp>
    </p:spTree>
    <p:extLst>
      <p:ext uri="{BB962C8B-B14F-4D97-AF65-F5344CB8AC3E}">
        <p14:creationId xmlns:p14="http://schemas.microsoft.com/office/powerpoint/2010/main" val="2572210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D17EDA-6942-4E9E-9402-A96AE4098F63}" type="datetimeFigureOut">
              <a:rPr lang="en-US" smtClean="0"/>
              <a:t>1/31/2017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5B4906-3702-4326-8251-39FE7E8895A5}" type="slidenum">
              <a:rPr lang="en-US" smtClean="0"/>
              <a:t>‹#›</a:t>
            </a:fld>
            <a:endParaRPr lang="en-US"/>
          </a:p>
        </p:txBody>
      </p:sp>
    </p:spTree>
    <p:extLst>
      <p:ext uri="{BB962C8B-B14F-4D97-AF65-F5344CB8AC3E}">
        <p14:creationId xmlns:p14="http://schemas.microsoft.com/office/powerpoint/2010/main" val="287033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D17EDA-6942-4E9E-9402-A96AE4098F63}" type="datetimeFigureOut">
              <a:rPr lang="en-US" smtClean="0"/>
              <a:t>1/31/2017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5B4906-3702-4326-8251-39FE7E8895A5}" type="slidenum">
              <a:rPr lang="en-US" smtClean="0"/>
              <a:t>‹#›</a:t>
            </a:fld>
            <a:endParaRPr lang="en-US"/>
          </a:p>
        </p:txBody>
      </p:sp>
    </p:spTree>
    <p:extLst>
      <p:ext uri="{BB962C8B-B14F-4D97-AF65-F5344CB8AC3E}">
        <p14:creationId xmlns:p14="http://schemas.microsoft.com/office/powerpoint/2010/main" val="1948815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D17EDA-6942-4E9E-9402-A96AE4098F63}" type="datetimeFigureOut">
              <a:rPr lang="en-US" smtClean="0"/>
              <a:t>1/31/2017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5B4906-3702-4326-8251-39FE7E8895A5}" type="slidenum">
              <a:rPr lang="en-US" smtClean="0"/>
              <a:t>‹#›</a:t>
            </a:fld>
            <a:endParaRPr lang="en-US"/>
          </a:p>
        </p:txBody>
      </p:sp>
    </p:spTree>
    <p:extLst>
      <p:ext uri="{BB962C8B-B14F-4D97-AF65-F5344CB8AC3E}">
        <p14:creationId xmlns:p14="http://schemas.microsoft.com/office/powerpoint/2010/main" val="15151086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5.xml"/><Relationship Id="rId1" Type="http://schemas.openxmlformats.org/officeDocument/2006/relationships/tags" Target="../tags/tag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5.xml"/><Relationship Id="rId1" Type="http://schemas.openxmlformats.org/officeDocument/2006/relationships/tags" Target="../tags/tag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5.xml"/><Relationship Id="rId1" Type="http://schemas.openxmlformats.org/officeDocument/2006/relationships/tags" Target="../tags/tag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5.xml"/><Relationship Id="rId1" Type="http://schemas.openxmlformats.org/officeDocument/2006/relationships/tags" Target="../tags/tag1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The Meaning of the Chronogenealogies of</a:t>
            </a:r>
            <a:br>
              <a:rPr lang="en-US" dirty="0" smtClean="0"/>
            </a:br>
            <a:r>
              <a:rPr lang="en-US" dirty="0" smtClean="0"/>
              <a:t>Genesis 5 and 11</a:t>
            </a:r>
            <a:endParaRPr lang="en-US" dirty="0"/>
          </a:p>
        </p:txBody>
      </p:sp>
      <p:sp>
        <p:nvSpPr>
          <p:cNvPr id="3" name="Subtitle 2"/>
          <p:cNvSpPr>
            <a:spLocks noGrp="1"/>
          </p:cNvSpPr>
          <p:nvPr>
            <p:ph type="subTitle" idx="1"/>
          </p:nvPr>
        </p:nvSpPr>
        <p:spPr/>
        <p:txBody>
          <a:bodyPr/>
          <a:lstStyle/>
          <a:p>
            <a:r>
              <a:rPr lang="en-US" dirty="0" smtClean="0">
                <a:solidFill>
                  <a:schemeClr val="accent6">
                    <a:lumMod val="50000"/>
                  </a:schemeClr>
                </a:solidFill>
              </a:rPr>
              <a:t>Gerhard F. Hasel</a:t>
            </a:r>
            <a:endParaRPr lang="en-US" dirty="0">
              <a:solidFill>
                <a:schemeClr val="accent6">
                  <a:lumMod val="50000"/>
                </a:schemeClr>
              </a:solidFill>
            </a:endParaRPr>
          </a:p>
        </p:txBody>
      </p:sp>
    </p:spTree>
    <p:extLst>
      <p:ext uri="{BB962C8B-B14F-4D97-AF65-F5344CB8AC3E}">
        <p14:creationId xmlns:p14="http://schemas.microsoft.com/office/powerpoint/2010/main" val="15366163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18861748"/>
              </p:ext>
            </p:extLst>
          </p:nvPr>
        </p:nvGraphicFramePr>
        <p:xfrm>
          <a:off x="457200" y="1600200"/>
          <a:ext cx="8229600" cy="37084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5" name="TextBox 4"/>
          <p:cNvSpPr txBox="1"/>
          <p:nvPr/>
        </p:nvSpPr>
        <p:spPr>
          <a:xfrm>
            <a:off x="8153400" y="762000"/>
            <a:ext cx="841664" cy="369332"/>
          </a:xfrm>
          <a:prstGeom prst="rect">
            <a:avLst/>
          </a:prstGeom>
          <a:noFill/>
        </p:spPr>
        <p:txBody>
          <a:bodyPr wrap="square" rtlCol="0">
            <a:spAutoFit/>
          </a:bodyPr>
          <a:lstStyle/>
          <a:p>
            <a:r>
              <a:rPr lang="en-US" dirty="0" smtClean="0"/>
              <a:t>BC/AD</a:t>
            </a:r>
            <a:endParaRPr lang="en-US" dirty="0"/>
          </a:p>
        </p:txBody>
      </p:sp>
      <p:sp>
        <p:nvSpPr>
          <p:cNvPr id="6" name="TextBox 5"/>
          <p:cNvSpPr txBox="1"/>
          <p:nvPr/>
        </p:nvSpPr>
        <p:spPr>
          <a:xfrm>
            <a:off x="4204855" y="808074"/>
            <a:ext cx="762000" cy="646331"/>
          </a:xfrm>
          <a:prstGeom prst="rect">
            <a:avLst/>
          </a:prstGeom>
          <a:noFill/>
        </p:spPr>
        <p:txBody>
          <a:bodyPr wrap="square" rtlCol="0">
            <a:spAutoFit/>
          </a:bodyPr>
          <a:lstStyle/>
          <a:p>
            <a:pPr algn="ctr"/>
            <a:r>
              <a:rPr lang="en-US" dirty="0" smtClean="0"/>
              <a:t>2,000</a:t>
            </a:r>
          </a:p>
          <a:p>
            <a:pPr algn="ctr"/>
            <a:r>
              <a:rPr lang="en-US" dirty="0" smtClean="0"/>
              <a:t>BC</a:t>
            </a:r>
            <a:endParaRPr lang="en-US" dirty="0"/>
          </a:p>
        </p:txBody>
      </p:sp>
      <p:sp>
        <p:nvSpPr>
          <p:cNvPr id="7" name="TextBox 6"/>
          <p:cNvSpPr txBox="1"/>
          <p:nvPr/>
        </p:nvSpPr>
        <p:spPr>
          <a:xfrm>
            <a:off x="2133600" y="812584"/>
            <a:ext cx="762000" cy="646331"/>
          </a:xfrm>
          <a:prstGeom prst="rect">
            <a:avLst/>
          </a:prstGeom>
          <a:noFill/>
        </p:spPr>
        <p:txBody>
          <a:bodyPr wrap="square" rtlCol="0">
            <a:spAutoFit/>
          </a:bodyPr>
          <a:lstStyle/>
          <a:p>
            <a:pPr algn="ctr"/>
            <a:r>
              <a:rPr lang="en-US" dirty="0"/>
              <a:t>3</a:t>
            </a:r>
            <a:r>
              <a:rPr lang="en-US" dirty="0" smtClean="0"/>
              <a:t>,000</a:t>
            </a:r>
          </a:p>
          <a:p>
            <a:pPr algn="ctr"/>
            <a:r>
              <a:rPr lang="en-US" dirty="0" smtClean="0"/>
              <a:t>BC</a:t>
            </a:r>
            <a:endParaRPr lang="en-US" dirty="0"/>
          </a:p>
        </p:txBody>
      </p:sp>
      <p:sp>
        <p:nvSpPr>
          <p:cNvPr id="8" name="TextBox 7"/>
          <p:cNvSpPr txBox="1"/>
          <p:nvPr/>
        </p:nvSpPr>
        <p:spPr>
          <a:xfrm>
            <a:off x="6248400" y="812584"/>
            <a:ext cx="762000" cy="646331"/>
          </a:xfrm>
          <a:prstGeom prst="rect">
            <a:avLst/>
          </a:prstGeom>
          <a:noFill/>
        </p:spPr>
        <p:txBody>
          <a:bodyPr wrap="square" rtlCol="0">
            <a:spAutoFit/>
          </a:bodyPr>
          <a:lstStyle/>
          <a:p>
            <a:pPr algn="ctr"/>
            <a:r>
              <a:rPr lang="en-US" dirty="0"/>
              <a:t>1</a:t>
            </a:r>
            <a:r>
              <a:rPr lang="en-US" dirty="0" smtClean="0"/>
              <a:t>,000</a:t>
            </a:r>
          </a:p>
          <a:p>
            <a:pPr algn="ctr"/>
            <a:r>
              <a:rPr lang="en-US" dirty="0" smtClean="0"/>
              <a:t>BC</a:t>
            </a:r>
            <a:endParaRPr lang="en-US" dirty="0"/>
          </a:p>
        </p:txBody>
      </p:sp>
      <p:sp>
        <p:nvSpPr>
          <p:cNvPr id="9" name="TextBox 8"/>
          <p:cNvSpPr txBox="1"/>
          <p:nvPr/>
        </p:nvSpPr>
        <p:spPr>
          <a:xfrm>
            <a:off x="152400" y="808074"/>
            <a:ext cx="762000" cy="646331"/>
          </a:xfrm>
          <a:prstGeom prst="rect">
            <a:avLst/>
          </a:prstGeom>
          <a:noFill/>
        </p:spPr>
        <p:txBody>
          <a:bodyPr wrap="square" rtlCol="0">
            <a:spAutoFit/>
          </a:bodyPr>
          <a:lstStyle/>
          <a:p>
            <a:pPr algn="ctr"/>
            <a:r>
              <a:rPr lang="en-US" dirty="0"/>
              <a:t>4</a:t>
            </a:r>
            <a:r>
              <a:rPr lang="en-US" dirty="0" smtClean="0"/>
              <a:t>,000</a:t>
            </a:r>
          </a:p>
          <a:p>
            <a:pPr algn="ctr"/>
            <a:r>
              <a:rPr lang="en-US" dirty="0" smtClean="0"/>
              <a:t>BC</a:t>
            </a:r>
            <a:endParaRPr lang="en-US" dirty="0"/>
          </a:p>
        </p:txBody>
      </p:sp>
      <p:sp>
        <p:nvSpPr>
          <p:cNvPr id="10" name="TextBox 9"/>
          <p:cNvSpPr txBox="1"/>
          <p:nvPr/>
        </p:nvSpPr>
        <p:spPr>
          <a:xfrm>
            <a:off x="6414655" y="2667000"/>
            <a:ext cx="1143000" cy="923330"/>
          </a:xfrm>
          <a:prstGeom prst="rect">
            <a:avLst/>
          </a:prstGeom>
          <a:noFill/>
        </p:spPr>
        <p:txBody>
          <a:bodyPr wrap="square" rtlCol="0">
            <a:spAutoFit/>
          </a:bodyPr>
          <a:lstStyle/>
          <a:p>
            <a:r>
              <a:rPr lang="en-US" dirty="0" smtClean="0"/>
              <a:t>970 BC</a:t>
            </a:r>
          </a:p>
          <a:p>
            <a:r>
              <a:rPr lang="en-US" dirty="0" smtClean="0"/>
              <a:t>Temple</a:t>
            </a:r>
          </a:p>
          <a:p>
            <a:r>
              <a:rPr lang="en-US" dirty="0" smtClean="0"/>
              <a:t>Begun</a:t>
            </a:r>
          </a:p>
        </p:txBody>
      </p:sp>
      <p:sp>
        <p:nvSpPr>
          <p:cNvPr id="11" name="Up Arrow 10"/>
          <p:cNvSpPr/>
          <p:nvPr/>
        </p:nvSpPr>
        <p:spPr>
          <a:xfrm>
            <a:off x="6610349" y="1950027"/>
            <a:ext cx="405245"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4457700" y="4114800"/>
            <a:ext cx="3581400" cy="1938992"/>
          </a:xfrm>
          <a:prstGeom prst="rect">
            <a:avLst/>
          </a:prstGeom>
          <a:noFill/>
        </p:spPr>
        <p:txBody>
          <a:bodyPr wrap="square" rtlCol="0">
            <a:spAutoFit/>
          </a:bodyPr>
          <a:lstStyle/>
          <a:p>
            <a:r>
              <a:rPr lang="en-US" sz="2400" dirty="0" smtClean="0"/>
              <a:t>1 Kings 6:1 says Solomon’s temple was begun 480 years after the Exodus.</a:t>
            </a:r>
          </a:p>
          <a:p>
            <a:endParaRPr lang="en-US" sz="2400" dirty="0"/>
          </a:p>
          <a:p>
            <a:r>
              <a:rPr lang="en-US" sz="2400" dirty="0" smtClean="0"/>
              <a:t>970 + 480 = 1450 BC</a:t>
            </a:r>
            <a:endParaRPr lang="en-US" sz="2400" dirty="0"/>
          </a:p>
        </p:txBody>
      </p:sp>
    </p:spTree>
    <p:extLst>
      <p:ext uri="{BB962C8B-B14F-4D97-AF65-F5344CB8AC3E}">
        <p14:creationId xmlns:p14="http://schemas.microsoft.com/office/powerpoint/2010/main" val="668754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60770413"/>
              </p:ext>
            </p:extLst>
          </p:nvPr>
        </p:nvGraphicFramePr>
        <p:xfrm>
          <a:off x="457200" y="1600200"/>
          <a:ext cx="8229600" cy="37084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5" name="TextBox 4"/>
          <p:cNvSpPr txBox="1"/>
          <p:nvPr/>
        </p:nvSpPr>
        <p:spPr>
          <a:xfrm>
            <a:off x="8153400" y="762000"/>
            <a:ext cx="841664" cy="369332"/>
          </a:xfrm>
          <a:prstGeom prst="rect">
            <a:avLst/>
          </a:prstGeom>
          <a:noFill/>
        </p:spPr>
        <p:txBody>
          <a:bodyPr wrap="square" rtlCol="0">
            <a:spAutoFit/>
          </a:bodyPr>
          <a:lstStyle/>
          <a:p>
            <a:r>
              <a:rPr lang="en-US" dirty="0" smtClean="0"/>
              <a:t>BC/AD</a:t>
            </a:r>
            <a:endParaRPr lang="en-US" dirty="0"/>
          </a:p>
        </p:txBody>
      </p:sp>
      <p:sp>
        <p:nvSpPr>
          <p:cNvPr id="6" name="TextBox 5"/>
          <p:cNvSpPr txBox="1"/>
          <p:nvPr/>
        </p:nvSpPr>
        <p:spPr>
          <a:xfrm>
            <a:off x="4204855" y="808074"/>
            <a:ext cx="762000" cy="646331"/>
          </a:xfrm>
          <a:prstGeom prst="rect">
            <a:avLst/>
          </a:prstGeom>
          <a:noFill/>
        </p:spPr>
        <p:txBody>
          <a:bodyPr wrap="square" rtlCol="0">
            <a:spAutoFit/>
          </a:bodyPr>
          <a:lstStyle/>
          <a:p>
            <a:pPr algn="ctr"/>
            <a:r>
              <a:rPr lang="en-US" dirty="0" smtClean="0"/>
              <a:t>2,000</a:t>
            </a:r>
          </a:p>
          <a:p>
            <a:pPr algn="ctr"/>
            <a:r>
              <a:rPr lang="en-US" dirty="0" smtClean="0"/>
              <a:t>BC</a:t>
            </a:r>
            <a:endParaRPr lang="en-US" dirty="0"/>
          </a:p>
        </p:txBody>
      </p:sp>
      <p:sp>
        <p:nvSpPr>
          <p:cNvPr id="7" name="TextBox 6"/>
          <p:cNvSpPr txBox="1"/>
          <p:nvPr/>
        </p:nvSpPr>
        <p:spPr>
          <a:xfrm>
            <a:off x="2133600" y="812584"/>
            <a:ext cx="762000" cy="646331"/>
          </a:xfrm>
          <a:prstGeom prst="rect">
            <a:avLst/>
          </a:prstGeom>
          <a:noFill/>
        </p:spPr>
        <p:txBody>
          <a:bodyPr wrap="square" rtlCol="0">
            <a:spAutoFit/>
          </a:bodyPr>
          <a:lstStyle/>
          <a:p>
            <a:pPr algn="ctr"/>
            <a:r>
              <a:rPr lang="en-US" dirty="0"/>
              <a:t>3</a:t>
            </a:r>
            <a:r>
              <a:rPr lang="en-US" dirty="0" smtClean="0"/>
              <a:t>,000</a:t>
            </a:r>
          </a:p>
          <a:p>
            <a:pPr algn="ctr"/>
            <a:r>
              <a:rPr lang="en-US" dirty="0" smtClean="0"/>
              <a:t>BC</a:t>
            </a:r>
            <a:endParaRPr lang="en-US" dirty="0"/>
          </a:p>
        </p:txBody>
      </p:sp>
      <p:sp>
        <p:nvSpPr>
          <p:cNvPr id="8" name="TextBox 7"/>
          <p:cNvSpPr txBox="1"/>
          <p:nvPr/>
        </p:nvSpPr>
        <p:spPr>
          <a:xfrm>
            <a:off x="6248400" y="812584"/>
            <a:ext cx="762000" cy="646331"/>
          </a:xfrm>
          <a:prstGeom prst="rect">
            <a:avLst/>
          </a:prstGeom>
          <a:noFill/>
        </p:spPr>
        <p:txBody>
          <a:bodyPr wrap="square" rtlCol="0">
            <a:spAutoFit/>
          </a:bodyPr>
          <a:lstStyle/>
          <a:p>
            <a:pPr algn="ctr"/>
            <a:r>
              <a:rPr lang="en-US" dirty="0"/>
              <a:t>1</a:t>
            </a:r>
            <a:r>
              <a:rPr lang="en-US" dirty="0" smtClean="0"/>
              <a:t>,000</a:t>
            </a:r>
          </a:p>
          <a:p>
            <a:pPr algn="ctr"/>
            <a:r>
              <a:rPr lang="en-US" dirty="0" smtClean="0"/>
              <a:t>BC</a:t>
            </a:r>
            <a:endParaRPr lang="en-US" dirty="0"/>
          </a:p>
        </p:txBody>
      </p:sp>
      <p:sp>
        <p:nvSpPr>
          <p:cNvPr id="9" name="TextBox 8"/>
          <p:cNvSpPr txBox="1"/>
          <p:nvPr/>
        </p:nvSpPr>
        <p:spPr>
          <a:xfrm>
            <a:off x="152400" y="808074"/>
            <a:ext cx="762000" cy="646331"/>
          </a:xfrm>
          <a:prstGeom prst="rect">
            <a:avLst/>
          </a:prstGeom>
          <a:noFill/>
        </p:spPr>
        <p:txBody>
          <a:bodyPr wrap="square" rtlCol="0">
            <a:spAutoFit/>
          </a:bodyPr>
          <a:lstStyle/>
          <a:p>
            <a:pPr algn="ctr"/>
            <a:r>
              <a:rPr lang="en-US" dirty="0"/>
              <a:t>4</a:t>
            </a:r>
            <a:r>
              <a:rPr lang="en-US" dirty="0" smtClean="0"/>
              <a:t>,000</a:t>
            </a:r>
          </a:p>
          <a:p>
            <a:pPr algn="ctr"/>
            <a:r>
              <a:rPr lang="en-US" dirty="0" smtClean="0"/>
              <a:t>BC</a:t>
            </a:r>
            <a:endParaRPr lang="en-US" dirty="0"/>
          </a:p>
        </p:txBody>
      </p:sp>
      <p:sp>
        <p:nvSpPr>
          <p:cNvPr id="10" name="TextBox 9"/>
          <p:cNvSpPr txBox="1"/>
          <p:nvPr/>
        </p:nvSpPr>
        <p:spPr>
          <a:xfrm>
            <a:off x="6414655" y="2667000"/>
            <a:ext cx="1143000" cy="923330"/>
          </a:xfrm>
          <a:prstGeom prst="rect">
            <a:avLst/>
          </a:prstGeom>
          <a:noFill/>
        </p:spPr>
        <p:txBody>
          <a:bodyPr wrap="square" rtlCol="0">
            <a:spAutoFit/>
          </a:bodyPr>
          <a:lstStyle/>
          <a:p>
            <a:r>
              <a:rPr lang="en-US" dirty="0" smtClean="0"/>
              <a:t>970 BC</a:t>
            </a:r>
          </a:p>
          <a:p>
            <a:r>
              <a:rPr lang="en-US" dirty="0" smtClean="0"/>
              <a:t>Temple</a:t>
            </a:r>
          </a:p>
          <a:p>
            <a:r>
              <a:rPr lang="en-US" dirty="0" smtClean="0"/>
              <a:t>Begun</a:t>
            </a:r>
          </a:p>
        </p:txBody>
      </p:sp>
      <p:sp>
        <p:nvSpPr>
          <p:cNvPr id="11" name="Up Arrow 10"/>
          <p:cNvSpPr/>
          <p:nvPr/>
        </p:nvSpPr>
        <p:spPr>
          <a:xfrm>
            <a:off x="6610349" y="1950027"/>
            <a:ext cx="405245"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4457700" y="4114800"/>
            <a:ext cx="3581400" cy="1938992"/>
          </a:xfrm>
          <a:prstGeom prst="rect">
            <a:avLst/>
          </a:prstGeom>
          <a:noFill/>
        </p:spPr>
        <p:txBody>
          <a:bodyPr wrap="square" rtlCol="0">
            <a:spAutoFit/>
          </a:bodyPr>
          <a:lstStyle/>
          <a:p>
            <a:r>
              <a:rPr lang="en-US" sz="2400" dirty="0" smtClean="0"/>
              <a:t>1 Kings 6:1 says Solomon’s temple was begun 480 years after the Exodus.</a:t>
            </a:r>
          </a:p>
          <a:p>
            <a:endParaRPr lang="en-US" sz="2400" dirty="0"/>
          </a:p>
          <a:p>
            <a:r>
              <a:rPr lang="en-US" sz="2400" dirty="0" smtClean="0"/>
              <a:t>970 + 480 = 1450 BC</a:t>
            </a:r>
            <a:endParaRPr lang="en-US" sz="2400" dirty="0"/>
          </a:p>
        </p:txBody>
      </p:sp>
      <p:sp>
        <p:nvSpPr>
          <p:cNvPr id="12" name="Up Arrow 11"/>
          <p:cNvSpPr/>
          <p:nvPr/>
        </p:nvSpPr>
        <p:spPr>
          <a:xfrm>
            <a:off x="5638800" y="1950027"/>
            <a:ext cx="405245"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5219700" y="2687735"/>
            <a:ext cx="990600" cy="646331"/>
          </a:xfrm>
          <a:prstGeom prst="rect">
            <a:avLst/>
          </a:prstGeom>
          <a:noFill/>
        </p:spPr>
        <p:txBody>
          <a:bodyPr wrap="square" rtlCol="0">
            <a:spAutoFit/>
          </a:bodyPr>
          <a:lstStyle/>
          <a:p>
            <a:r>
              <a:rPr lang="en-US" dirty="0" smtClean="0"/>
              <a:t>1450 BC</a:t>
            </a:r>
          </a:p>
          <a:p>
            <a:r>
              <a:rPr lang="en-US" dirty="0" smtClean="0"/>
              <a:t>Exodus</a:t>
            </a:r>
            <a:endParaRPr lang="en-US" dirty="0"/>
          </a:p>
        </p:txBody>
      </p:sp>
    </p:spTree>
    <p:extLst>
      <p:ext uri="{BB962C8B-B14F-4D97-AF65-F5344CB8AC3E}">
        <p14:creationId xmlns:p14="http://schemas.microsoft.com/office/powerpoint/2010/main" val="26501685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Exodus 12:40</a:t>
            </a:r>
            <a:endParaRPr lang="en-US" dirty="0"/>
          </a:p>
        </p:txBody>
      </p:sp>
      <p:sp>
        <p:nvSpPr>
          <p:cNvPr id="5" name="Text Placeholder 4"/>
          <p:cNvSpPr>
            <a:spLocks noGrp="1"/>
          </p:cNvSpPr>
          <p:nvPr>
            <p:ph type="body" idx="1"/>
          </p:nvPr>
        </p:nvSpPr>
        <p:spPr/>
        <p:txBody>
          <a:bodyPr/>
          <a:lstStyle/>
          <a:p>
            <a:pPr algn="ctr"/>
            <a:r>
              <a:rPr lang="en-US" dirty="0" smtClean="0"/>
              <a:t>Hebrew (MT)</a:t>
            </a:r>
            <a:endParaRPr lang="en-US" dirty="0"/>
          </a:p>
        </p:txBody>
      </p:sp>
      <p:sp>
        <p:nvSpPr>
          <p:cNvPr id="6" name="Content Placeholder 5"/>
          <p:cNvSpPr>
            <a:spLocks noGrp="1"/>
          </p:cNvSpPr>
          <p:nvPr>
            <p:ph sz="half" idx="2"/>
          </p:nvPr>
        </p:nvSpPr>
        <p:spPr/>
        <p:txBody>
          <a:bodyPr/>
          <a:lstStyle/>
          <a:p>
            <a:r>
              <a:rPr lang="en-US" dirty="0" smtClean="0"/>
              <a:t> The sons of Israel lived </a:t>
            </a:r>
            <a:r>
              <a:rPr lang="en-US" dirty="0" smtClean="0">
                <a:solidFill>
                  <a:schemeClr val="bg1"/>
                </a:solidFill>
              </a:rPr>
              <a:t>in Egypt </a:t>
            </a:r>
            <a:r>
              <a:rPr lang="en-US" dirty="0" smtClean="0"/>
              <a:t>430 years.</a:t>
            </a:r>
            <a:endParaRPr lang="en-US" dirty="0"/>
          </a:p>
        </p:txBody>
      </p:sp>
      <p:sp>
        <p:nvSpPr>
          <p:cNvPr id="7" name="Text Placeholder 6"/>
          <p:cNvSpPr>
            <a:spLocks noGrp="1"/>
          </p:cNvSpPr>
          <p:nvPr>
            <p:ph type="body" sz="quarter" idx="3"/>
          </p:nvPr>
        </p:nvSpPr>
        <p:spPr/>
        <p:txBody>
          <a:bodyPr/>
          <a:lstStyle/>
          <a:p>
            <a:pPr algn="ctr"/>
            <a:r>
              <a:rPr lang="en-US" dirty="0" smtClean="0"/>
              <a:t>Greek (LXX)</a:t>
            </a:r>
            <a:endParaRPr lang="en-US" dirty="0"/>
          </a:p>
        </p:txBody>
      </p:sp>
      <p:sp>
        <p:nvSpPr>
          <p:cNvPr id="8" name="Content Placeholder 7"/>
          <p:cNvSpPr>
            <a:spLocks noGrp="1"/>
          </p:cNvSpPr>
          <p:nvPr>
            <p:ph sz="quarter" idx="4"/>
          </p:nvPr>
        </p:nvSpPr>
        <p:spPr/>
        <p:txBody>
          <a:bodyPr/>
          <a:lstStyle/>
          <a:p>
            <a:r>
              <a:rPr lang="en-US" dirty="0" smtClean="0"/>
              <a:t>The sojournings of the sons of Israel </a:t>
            </a:r>
            <a:r>
              <a:rPr lang="en-US" dirty="0" smtClean="0">
                <a:solidFill>
                  <a:schemeClr val="bg1"/>
                </a:solidFill>
              </a:rPr>
              <a:t>in the land of Egypt </a:t>
            </a:r>
            <a:r>
              <a:rPr lang="en-US" u="sng" dirty="0" smtClean="0">
                <a:solidFill>
                  <a:schemeClr val="bg1"/>
                </a:solidFill>
              </a:rPr>
              <a:t>and</a:t>
            </a:r>
            <a:r>
              <a:rPr lang="en-US" dirty="0" smtClean="0">
                <a:solidFill>
                  <a:schemeClr val="bg1"/>
                </a:solidFill>
              </a:rPr>
              <a:t> in the land of Canaan </a:t>
            </a:r>
            <a:r>
              <a:rPr lang="en-US" dirty="0" smtClean="0"/>
              <a:t>was 430 years</a:t>
            </a:r>
          </a:p>
          <a:p>
            <a:endParaRPr lang="en-US" dirty="0"/>
          </a:p>
          <a:p>
            <a:r>
              <a:rPr lang="en-US" dirty="0" smtClean="0"/>
              <a:t>215 in Egypt</a:t>
            </a:r>
          </a:p>
          <a:p>
            <a:r>
              <a:rPr lang="en-US" dirty="0" smtClean="0"/>
              <a:t>215 in Canaan</a:t>
            </a:r>
            <a:endParaRPr lang="en-US" dirty="0"/>
          </a:p>
        </p:txBody>
      </p:sp>
    </p:spTree>
    <p:custDataLst>
      <p:tags r:id="rId1"/>
    </p:custDataLst>
    <p:extLst>
      <p:ext uri="{BB962C8B-B14F-4D97-AF65-F5344CB8AC3E}">
        <p14:creationId xmlns:p14="http://schemas.microsoft.com/office/powerpoint/2010/main" val="10459867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fade">
                                      <p:cBhvr>
                                        <p:cTn id="2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67147419"/>
              </p:ext>
            </p:extLst>
          </p:nvPr>
        </p:nvGraphicFramePr>
        <p:xfrm>
          <a:off x="457200" y="1600200"/>
          <a:ext cx="8229600" cy="37084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5" name="TextBox 4"/>
          <p:cNvSpPr txBox="1"/>
          <p:nvPr/>
        </p:nvSpPr>
        <p:spPr>
          <a:xfrm>
            <a:off x="8153400" y="762000"/>
            <a:ext cx="841664" cy="369332"/>
          </a:xfrm>
          <a:prstGeom prst="rect">
            <a:avLst/>
          </a:prstGeom>
          <a:noFill/>
        </p:spPr>
        <p:txBody>
          <a:bodyPr wrap="square" rtlCol="0">
            <a:spAutoFit/>
          </a:bodyPr>
          <a:lstStyle/>
          <a:p>
            <a:r>
              <a:rPr lang="en-US" dirty="0" smtClean="0"/>
              <a:t>BC/AD</a:t>
            </a:r>
            <a:endParaRPr lang="en-US" dirty="0"/>
          </a:p>
        </p:txBody>
      </p:sp>
      <p:sp>
        <p:nvSpPr>
          <p:cNvPr id="6" name="TextBox 5"/>
          <p:cNvSpPr txBox="1"/>
          <p:nvPr/>
        </p:nvSpPr>
        <p:spPr>
          <a:xfrm>
            <a:off x="4204855" y="808074"/>
            <a:ext cx="762000" cy="646331"/>
          </a:xfrm>
          <a:prstGeom prst="rect">
            <a:avLst/>
          </a:prstGeom>
          <a:noFill/>
        </p:spPr>
        <p:txBody>
          <a:bodyPr wrap="square" rtlCol="0">
            <a:spAutoFit/>
          </a:bodyPr>
          <a:lstStyle/>
          <a:p>
            <a:pPr algn="ctr"/>
            <a:r>
              <a:rPr lang="en-US" dirty="0" smtClean="0"/>
              <a:t>2,000</a:t>
            </a:r>
          </a:p>
          <a:p>
            <a:pPr algn="ctr"/>
            <a:r>
              <a:rPr lang="en-US" dirty="0" smtClean="0"/>
              <a:t>BC</a:t>
            </a:r>
            <a:endParaRPr lang="en-US" dirty="0"/>
          </a:p>
        </p:txBody>
      </p:sp>
      <p:sp>
        <p:nvSpPr>
          <p:cNvPr id="7" name="TextBox 6"/>
          <p:cNvSpPr txBox="1"/>
          <p:nvPr/>
        </p:nvSpPr>
        <p:spPr>
          <a:xfrm>
            <a:off x="2133600" y="812584"/>
            <a:ext cx="762000" cy="646331"/>
          </a:xfrm>
          <a:prstGeom prst="rect">
            <a:avLst/>
          </a:prstGeom>
          <a:noFill/>
        </p:spPr>
        <p:txBody>
          <a:bodyPr wrap="square" rtlCol="0">
            <a:spAutoFit/>
          </a:bodyPr>
          <a:lstStyle/>
          <a:p>
            <a:pPr algn="ctr"/>
            <a:r>
              <a:rPr lang="en-US" dirty="0"/>
              <a:t>3</a:t>
            </a:r>
            <a:r>
              <a:rPr lang="en-US" dirty="0" smtClean="0"/>
              <a:t>,000</a:t>
            </a:r>
          </a:p>
          <a:p>
            <a:pPr algn="ctr"/>
            <a:r>
              <a:rPr lang="en-US" dirty="0" smtClean="0"/>
              <a:t>BC</a:t>
            </a:r>
            <a:endParaRPr lang="en-US" dirty="0"/>
          </a:p>
        </p:txBody>
      </p:sp>
      <p:sp>
        <p:nvSpPr>
          <p:cNvPr id="8" name="TextBox 7"/>
          <p:cNvSpPr txBox="1"/>
          <p:nvPr/>
        </p:nvSpPr>
        <p:spPr>
          <a:xfrm>
            <a:off x="6248400" y="812584"/>
            <a:ext cx="762000" cy="646331"/>
          </a:xfrm>
          <a:prstGeom prst="rect">
            <a:avLst/>
          </a:prstGeom>
          <a:noFill/>
        </p:spPr>
        <p:txBody>
          <a:bodyPr wrap="square" rtlCol="0">
            <a:spAutoFit/>
          </a:bodyPr>
          <a:lstStyle/>
          <a:p>
            <a:pPr algn="ctr"/>
            <a:r>
              <a:rPr lang="en-US" dirty="0"/>
              <a:t>1</a:t>
            </a:r>
            <a:r>
              <a:rPr lang="en-US" dirty="0" smtClean="0"/>
              <a:t>,000</a:t>
            </a:r>
          </a:p>
          <a:p>
            <a:pPr algn="ctr"/>
            <a:r>
              <a:rPr lang="en-US" dirty="0" smtClean="0"/>
              <a:t>BC</a:t>
            </a:r>
            <a:endParaRPr lang="en-US" dirty="0"/>
          </a:p>
        </p:txBody>
      </p:sp>
      <p:sp>
        <p:nvSpPr>
          <p:cNvPr id="9" name="TextBox 8"/>
          <p:cNvSpPr txBox="1"/>
          <p:nvPr/>
        </p:nvSpPr>
        <p:spPr>
          <a:xfrm>
            <a:off x="152400" y="808074"/>
            <a:ext cx="762000" cy="646331"/>
          </a:xfrm>
          <a:prstGeom prst="rect">
            <a:avLst/>
          </a:prstGeom>
          <a:noFill/>
        </p:spPr>
        <p:txBody>
          <a:bodyPr wrap="square" rtlCol="0">
            <a:spAutoFit/>
          </a:bodyPr>
          <a:lstStyle/>
          <a:p>
            <a:pPr algn="ctr"/>
            <a:r>
              <a:rPr lang="en-US" dirty="0"/>
              <a:t>4</a:t>
            </a:r>
            <a:r>
              <a:rPr lang="en-US" dirty="0" smtClean="0"/>
              <a:t>,000</a:t>
            </a:r>
          </a:p>
          <a:p>
            <a:pPr algn="ctr"/>
            <a:r>
              <a:rPr lang="en-US" dirty="0" smtClean="0"/>
              <a:t>BC</a:t>
            </a:r>
            <a:endParaRPr lang="en-US" dirty="0"/>
          </a:p>
        </p:txBody>
      </p:sp>
      <p:sp>
        <p:nvSpPr>
          <p:cNvPr id="10" name="TextBox 9"/>
          <p:cNvSpPr txBox="1"/>
          <p:nvPr/>
        </p:nvSpPr>
        <p:spPr>
          <a:xfrm>
            <a:off x="6414655" y="2667000"/>
            <a:ext cx="1143000" cy="923330"/>
          </a:xfrm>
          <a:prstGeom prst="rect">
            <a:avLst/>
          </a:prstGeom>
          <a:noFill/>
        </p:spPr>
        <p:txBody>
          <a:bodyPr wrap="square" rtlCol="0">
            <a:spAutoFit/>
          </a:bodyPr>
          <a:lstStyle/>
          <a:p>
            <a:r>
              <a:rPr lang="en-US" dirty="0" smtClean="0"/>
              <a:t>970 BC</a:t>
            </a:r>
          </a:p>
          <a:p>
            <a:r>
              <a:rPr lang="en-US" dirty="0" smtClean="0"/>
              <a:t>Temple</a:t>
            </a:r>
          </a:p>
          <a:p>
            <a:r>
              <a:rPr lang="en-US" dirty="0" smtClean="0"/>
              <a:t>Begun</a:t>
            </a:r>
          </a:p>
        </p:txBody>
      </p:sp>
      <p:sp>
        <p:nvSpPr>
          <p:cNvPr id="11" name="Up Arrow 10"/>
          <p:cNvSpPr/>
          <p:nvPr/>
        </p:nvSpPr>
        <p:spPr>
          <a:xfrm>
            <a:off x="6610349" y="1950027"/>
            <a:ext cx="405245"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Up Arrow 11"/>
          <p:cNvSpPr/>
          <p:nvPr/>
        </p:nvSpPr>
        <p:spPr>
          <a:xfrm>
            <a:off x="5638800" y="1950027"/>
            <a:ext cx="405245"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5219700" y="2687735"/>
            <a:ext cx="990600" cy="646331"/>
          </a:xfrm>
          <a:prstGeom prst="rect">
            <a:avLst/>
          </a:prstGeom>
          <a:noFill/>
        </p:spPr>
        <p:txBody>
          <a:bodyPr wrap="square" rtlCol="0">
            <a:spAutoFit/>
          </a:bodyPr>
          <a:lstStyle/>
          <a:p>
            <a:r>
              <a:rPr lang="en-US" dirty="0" smtClean="0"/>
              <a:t>1450 BC</a:t>
            </a:r>
          </a:p>
          <a:p>
            <a:r>
              <a:rPr lang="en-US" dirty="0" smtClean="0"/>
              <a:t>Exodus</a:t>
            </a:r>
            <a:endParaRPr lang="en-US" dirty="0"/>
          </a:p>
        </p:txBody>
      </p:sp>
      <p:sp>
        <p:nvSpPr>
          <p:cNvPr id="13" name="TextBox 12"/>
          <p:cNvSpPr txBox="1"/>
          <p:nvPr/>
        </p:nvSpPr>
        <p:spPr>
          <a:xfrm>
            <a:off x="3276600" y="4267199"/>
            <a:ext cx="4139045" cy="1200329"/>
          </a:xfrm>
          <a:prstGeom prst="rect">
            <a:avLst/>
          </a:prstGeom>
          <a:noFill/>
        </p:spPr>
        <p:txBody>
          <a:bodyPr wrap="square" rtlCol="0">
            <a:spAutoFit/>
          </a:bodyPr>
          <a:lstStyle/>
          <a:p>
            <a:r>
              <a:rPr lang="en-US" sz="2400" dirty="0" smtClean="0"/>
              <a:t>   1450 BC </a:t>
            </a:r>
          </a:p>
          <a:p>
            <a:r>
              <a:rPr lang="en-US" sz="2400" dirty="0" smtClean="0"/>
              <a:t>+ </a:t>
            </a:r>
            <a:r>
              <a:rPr lang="en-US" sz="2400" u="sng" dirty="0" smtClean="0">
                <a:solidFill>
                  <a:srgbClr val="C00000"/>
                </a:solidFill>
              </a:rPr>
              <a:t>430</a:t>
            </a:r>
            <a:r>
              <a:rPr lang="en-US" sz="2400" dirty="0" smtClean="0"/>
              <a:t> years in Egypt</a:t>
            </a:r>
          </a:p>
          <a:p>
            <a:r>
              <a:rPr lang="en-US" sz="2400" dirty="0" smtClean="0"/>
              <a:t>  1880 BC Descent to Egypt</a:t>
            </a:r>
            <a:endParaRPr lang="en-US" sz="2400" dirty="0"/>
          </a:p>
        </p:txBody>
      </p:sp>
      <p:sp>
        <p:nvSpPr>
          <p:cNvPr id="14" name="Up Arrow 13"/>
          <p:cNvSpPr/>
          <p:nvPr/>
        </p:nvSpPr>
        <p:spPr>
          <a:xfrm>
            <a:off x="4636077" y="1950027"/>
            <a:ext cx="405245"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4014355" y="2687735"/>
            <a:ext cx="1143000" cy="646331"/>
          </a:xfrm>
          <a:prstGeom prst="rect">
            <a:avLst/>
          </a:prstGeom>
          <a:noFill/>
        </p:spPr>
        <p:txBody>
          <a:bodyPr wrap="square" rtlCol="0">
            <a:spAutoFit/>
          </a:bodyPr>
          <a:lstStyle/>
          <a:p>
            <a:r>
              <a:rPr lang="en-US" dirty="0" smtClean="0">
                <a:solidFill>
                  <a:srgbClr val="C00000"/>
                </a:solidFill>
              </a:rPr>
              <a:t>1880</a:t>
            </a:r>
            <a:r>
              <a:rPr lang="en-US" dirty="0" smtClean="0"/>
              <a:t> BC</a:t>
            </a:r>
          </a:p>
          <a:p>
            <a:r>
              <a:rPr lang="en-US" dirty="0" smtClean="0"/>
              <a:t>To Egypt</a:t>
            </a:r>
            <a:endParaRPr lang="en-US" dirty="0"/>
          </a:p>
        </p:txBody>
      </p:sp>
    </p:spTree>
    <p:extLst>
      <p:ext uri="{BB962C8B-B14F-4D97-AF65-F5344CB8AC3E}">
        <p14:creationId xmlns:p14="http://schemas.microsoft.com/office/powerpoint/2010/main" val="20918353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60903346"/>
              </p:ext>
            </p:extLst>
          </p:nvPr>
        </p:nvGraphicFramePr>
        <p:xfrm>
          <a:off x="457200" y="1600200"/>
          <a:ext cx="8229600" cy="37084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5" name="TextBox 4"/>
          <p:cNvSpPr txBox="1"/>
          <p:nvPr/>
        </p:nvSpPr>
        <p:spPr>
          <a:xfrm>
            <a:off x="8153400" y="762000"/>
            <a:ext cx="841664" cy="369332"/>
          </a:xfrm>
          <a:prstGeom prst="rect">
            <a:avLst/>
          </a:prstGeom>
          <a:noFill/>
        </p:spPr>
        <p:txBody>
          <a:bodyPr wrap="square" rtlCol="0">
            <a:spAutoFit/>
          </a:bodyPr>
          <a:lstStyle/>
          <a:p>
            <a:r>
              <a:rPr lang="en-US" dirty="0" smtClean="0"/>
              <a:t>BC/AD</a:t>
            </a:r>
            <a:endParaRPr lang="en-US" dirty="0"/>
          </a:p>
        </p:txBody>
      </p:sp>
      <p:sp>
        <p:nvSpPr>
          <p:cNvPr id="6" name="TextBox 5"/>
          <p:cNvSpPr txBox="1"/>
          <p:nvPr/>
        </p:nvSpPr>
        <p:spPr>
          <a:xfrm>
            <a:off x="4204855" y="808074"/>
            <a:ext cx="762000" cy="646331"/>
          </a:xfrm>
          <a:prstGeom prst="rect">
            <a:avLst/>
          </a:prstGeom>
          <a:noFill/>
        </p:spPr>
        <p:txBody>
          <a:bodyPr wrap="square" rtlCol="0">
            <a:spAutoFit/>
          </a:bodyPr>
          <a:lstStyle/>
          <a:p>
            <a:pPr algn="ctr"/>
            <a:r>
              <a:rPr lang="en-US" dirty="0" smtClean="0"/>
              <a:t>2,000</a:t>
            </a:r>
          </a:p>
          <a:p>
            <a:pPr algn="ctr"/>
            <a:r>
              <a:rPr lang="en-US" dirty="0" smtClean="0"/>
              <a:t>BC</a:t>
            </a:r>
            <a:endParaRPr lang="en-US" dirty="0"/>
          </a:p>
        </p:txBody>
      </p:sp>
      <p:sp>
        <p:nvSpPr>
          <p:cNvPr id="7" name="TextBox 6"/>
          <p:cNvSpPr txBox="1"/>
          <p:nvPr/>
        </p:nvSpPr>
        <p:spPr>
          <a:xfrm>
            <a:off x="2133600" y="812584"/>
            <a:ext cx="762000" cy="646331"/>
          </a:xfrm>
          <a:prstGeom prst="rect">
            <a:avLst/>
          </a:prstGeom>
          <a:noFill/>
        </p:spPr>
        <p:txBody>
          <a:bodyPr wrap="square" rtlCol="0">
            <a:spAutoFit/>
          </a:bodyPr>
          <a:lstStyle/>
          <a:p>
            <a:pPr algn="ctr"/>
            <a:r>
              <a:rPr lang="en-US" dirty="0"/>
              <a:t>3</a:t>
            </a:r>
            <a:r>
              <a:rPr lang="en-US" dirty="0" smtClean="0"/>
              <a:t>,000</a:t>
            </a:r>
          </a:p>
          <a:p>
            <a:pPr algn="ctr"/>
            <a:r>
              <a:rPr lang="en-US" dirty="0" smtClean="0"/>
              <a:t>BC</a:t>
            </a:r>
            <a:endParaRPr lang="en-US" dirty="0"/>
          </a:p>
        </p:txBody>
      </p:sp>
      <p:sp>
        <p:nvSpPr>
          <p:cNvPr id="8" name="TextBox 7"/>
          <p:cNvSpPr txBox="1"/>
          <p:nvPr/>
        </p:nvSpPr>
        <p:spPr>
          <a:xfrm>
            <a:off x="6248400" y="812584"/>
            <a:ext cx="762000" cy="646331"/>
          </a:xfrm>
          <a:prstGeom prst="rect">
            <a:avLst/>
          </a:prstGeom>
          <a:noFill/>
        </p:spPr>
        <p:txBody>
          <a:bodyPr wrap="square" rtlCol="0">
            <a:spAutoFit/>
          </a:bodyPr>
          <a:lstStyle/>
          <a:p>
            <a:pPr algn="ctr"/>
            <a:r>
              <a:rPr lang="en-US" dirty="0"/>
              <a:t>1</a:t>
            </a:r>
            <a:r>
              <a:rPr lang="en-US" dirty="0" smtClean="0"/>
              <a:t>,000</a:t>
            </a:r>
          </a:p>
          <a:p>
            <a:pPr algn="ctr"/>
            <a:r>
              <a:rPr lang="en-US" dirty="0" smtClean="0"/>
              <a:t>BC</a:t>
            </a:r>
            <a:endParaRPr lang="en-US" dirty="0"/>
          </a:p>
        </p:txBody>
      </p:sp>
      <p:sp>
        <p:nvSpPr>
          <p:cNvPr id="9" name="TextBox 8"/>
          <p:cNvSpPr txBox="1"/>
          <p:nvPr/>
        </p:nvSpPr>
        <p:spPr>
          <a:xfrm>
            <a:off x="152400" y="808074"/>
            <a:ext cx="762000" cy="646331"/>
          </a:xfrm>
          <a:prstGeom prst="rect">
            <a:avLst/>
          </a:prstGeom>
          <a:noFill/>
        </p:spPr>
        <p:txBody>
          <a:bodyPr wrap="square" rtlCol="0">
            <a:spAutoFit/>
          </a:bodyPr>
          <a:lstStyle/>
          <a:p>
            <a:pPr algn="ctr"/>
            <a:r>
              <a:rPr lang="en-US" dirty="0"/>
              <a:t>4</a:t>
            </a:r>
            <a:r>
              <a:rPr lang="en-US" dirty="0" smtClean="0"/>
              <a:t>,000</a:t>
            </a:r>
          </a:p>
          <a:p>
            <a:pPr algn="ctr"/>
            <a:r>
              <a:rPr lang="en-US" dirty="0" smtClean="0"/>
              <a:t>BC</a:t>
            </a:r>
            <a:endParaRPr lang="en-US" dirty="0"/>
          </a:p>
        </p:txBody>
      </p:sp>
      <p:sp>
        <p:nvSpPr>
          <p:cNvPr id="10" name="TextBox 9"/>
          <p:cNvSpPr txBox="1"/>
          <p:nvPr/>
        </p:nvSpPr>
        <p:spPr>
          <a:xfrm>
            <a:off x="6414655" y="2667000"/>
            <a:ext cx="1143000" cy="923330"/>
          </a:xfrm>
          <a:prstGeom prst="rect">
            <a:avLst/>
          </a:prstGeom>
          <a:noFill/>
        </p:spPr>
        <p:txBody>
          <a:bodyPr wrap="square" rtlCol="0">
            <a:spAutoFit/>
          </a:bodyPr>
          <a:lstStyle/>
          <a:p>
            <a:r>
              <a:rPr lang="en-US" dirty="0" smtClean="0"/>
              <a:t>970 BC</a:t>
            </a:r>
          </a:p>
          <a:p>
            <a:r>
              <a:rPr lang="en-US" dirty="0" smtClean="0"/>
              <a:t>Temple</a:t>
            </a:r>
          </a:p>
          <a:p>
            <a:r>
              <a:rPr lang="en-US" dirty="0" smtClean="0"/>
              <a:t>Begun</a:t>
            </a:r>
          </a:p>
        </p:txBody>
      </p:sp>
      <p:sp>
        <p:nvSpPr>
          <p:cNvPr id="11" name="Up Arrow 10"/>
          <p:cNvSpPr/>
          <p:nvPr/>
        </p:nvSpPr>
        <p:spPr>
          <a:xfrm>
            <a:off x="6610349" y="1950027"/>
            <a:ext cx="405245"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Up Arrow 11"/>
          <p:cNvSpPr/>
          <p:nvPr/>
        </p:nvSpPr>
        <p:spPr>
          <a:xfrm>
            <a:off x="5638800" y="1950027"/>
            <a:ext cx="405245"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5219700" y="2687735"/>
            <a:ext cx="990600" cy="646331"/>
          </a:xfrm>
          <a:prstGeom prst="rect">
            <a:avLst/>
          </a:prstGeom>
          <a:noFill/>
        </p:spPr>
        <p:txBody>
          <a:bodyPr wrap="square" rtlCol="0">
            <a:spAutoFit/>
          </a:bodyPr>
          <a:lstStyle/>
          <a:p>
            <a:r>
              <a:rPr lang="en-US" dirty="0" smtClean="0"/>
              <a:t>1450 BC</a:t>
            </a:r>
          </a:p>
          <a:p>
            <a:r>
              <a:rPr lang="en-US" dirty="0" smtClean="0"/>
              <a:t>Exodus</a:t>
            </a:r>
            <a:endParaRPr lang="en-US" dirty="0"/>
          </a:p>
        </p:txBody>
      </p:sp>
      <p:sp>
        <p:nvSpPr>
          <p:cNvPr id="13" name="TextBox 12"/>
          <p:cNvSpPr txBox="1"/>
          <p:nvPr/>
        </p:nvSpPr>
        <p:spPr>
          <a:xfrm>
            <a:off x="3276600" y="4267199"/>
            <a:ext cx="4139045" cy="1200329"/>
          </a:xfrm>
          <a:prstGeom prst="rect">
            <a:avLst/>
          </a:prstGeom>
          <a:noFill/>
        </p:spPr>
        <p:txBody>
          <a:bodyPr wrap="square" rtlCol="0">
            <a:spAutoFit/>
          </a:bodyPr>
          <a:lstStyle/>
          <a:p>
            <a:r>
              <a:rPr lang="en-US" sz="2400" dirty="0" smtClean="0"/>
              <a:t>   1450 BC </a:t>
            </a:r>
          </a:p>
          <a:p>
            <a:r>
              <a:rPr lang="en-US" sz="2400" dirty="0" smtClean="0"/>
              <a:t>+  </a:t>
            </a:r>
            <a:r>
              <a:rPr lang="en-US" sz="2400" u="sng" dirty="0" smtClean="0">
                <a:solidFill>
                  <a:srgbClr val="C00000"/>
                </a:solidFill>
              </a:rPr>
              <a:t>215</a:t>
            </a:r>
            <a:r>
              <a:rPr lang="en-US" sz="2400" dirty="0" smtClean="0"/>
              <a:t> years in Egypt</a:t>
            </a:r>
          </a:p>
          <a:p>
            <a:r>
              <a:rPr lang="en-US" sz="2400" dirty="0" smtClean="0"/>
              <a:t>  1665 BC Descent to Egypt</a:t>
            </a:r>
            <a:endParaRPr lang="en-US" sz="2400" dirty="0"/>
          </a:p>
        </p:txBody>
      </p:sp>
      <p:sp>
        <p:nvSpPr>
          <p:cNvPr id="14" name="Up Arrow 13"/>
          <p:cNvSpPr/>
          <p:nvPr/>
        </p:nvSpPr>
        <p:spPr>
          <a:xfrm>
            <a:off x="4838699" y="1981153"/>
            <a:ext cx="405245"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4014355" y="2687735"/>
            <a:ext cx="1143000" cy="646331"/>
          </a:xfrm>
          <a:prstGeom prst="rect">
            <a:avLst/>
          </a:prstGeom>
          <a:noFill/>
        </p:spPr>
        <p:txBody>
          <a:bodyPr wrap="square" rtlCol="0">
            <a:spAutoFit/>
          </a:bodyPr>
          <a:lstStyle/>
          <a:p>
            <a:r>
              <a:rPr lang="en-US" dirty="0" smtClean="0">
                <a:solidFill>
                  <a:srgbClr val="C00000"/>
                </a:solidFill>
              </a:rPr>
              <a:t>1665</a:t>
            </a:r>
            <a:r>
              <a:rPr lang="en-US" dirty="0" smtClean="0"/>
              <a:t> BC</a:t>
            </a:r>
          </a:p>
          <a:p>
            <a:r>
              <a:rPr lang="en-US" dirty="0" smtClean="0"/>
              <a:t>To Egypt</a:t>
            </a:r>
            <a:endParaRPr lang="en-US" dirty="0"/>
          </a:p>
        </p:txBody>
      </p:sp>
    </p:spTree>
    <p:extLst>
      <p:ext uri="{BB962C8B-B14F-4D97-AF65-F5344CB8AC3E}">
        <p14:creationId xmlns:p14="http://schemas.microsoft.com/office/powerpoint/2010/main" val="39396742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09054909"/>
              </p:ext>
            </p:extLst>
          </p:nvPr>
        </p:nvGraphicFramePr>
        <p:xfrm>
          <a:off x="457200" y="1600200"/>
          <a:ext cx="8229600" cy="37084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5" name="TextBox 4"/>
          <p:cNvSpPr txBox="1"/>
          <p:nvPr/>
        </p:nvSpPr>
        <p:spPr>
          <a:xfrm>
            <a:off x="8077200" y="762000"/>
            <a:ext cx="917864" cy="369332"/>
          </a:xfrm>
          <a:prstGeom prst="rect">
            <a:avLst/>
          </a:prstGeom>
          <a:noFill/>
        </p:spPr>
        <p:txBody>
          <a:bodyPr wrap="square" rtlCol="0">
            <a:spAutoFit/>
          </a:bodyPr>
          <a:lstStyle/>
          <a:p>
            <a:r>
              <a:rPr lang="en-US" dirty="0" smtClean="0"/>
              <a:t>BC/AD</a:t>
            </a:r>
            <a:endParaRPr lang="en-US" dirty="0"/>
          </a:p>
        </p:txBody>
      </p:sp>
      <p:sp>
        <p:nvSpPr>
          <p:cNvPr id="6" name="TextBox 5"/>
          <p:cNvSpPr txBox="1"/>
          <p:nvPr/>
        </p:nvSpPr>
        <p:spPr>
          <a:xfrm>
            <a:off x="4204855" y="808074"/>
            <a:ext cx="762000" cy="646331"/>
          </a:xfrm>
          <a:prstGeom prst="rect">
            <a:avLst/>
          </a:prstGeom>
          <a:noFill/>
        </p:spPr>
        <p:txBody>
          <a:bodyPr wrap="square" rtlCol="0">
            <a:spAutoFit/>
          </a:bodyPr>
          <a:lstStyle/>
          <a:p>
            <a:pPr algn="ctr"/>
            <a:r>
              <a:rPr lang="en-US" dirty="0" smtClean="0"/>
              <a:t>2,000</a:t>
            </a:r>
          </a:p>
          <a:p>
            <a:pPr algn="ctr"/>
            <a:r>
              <a:rPr lang="en-US" dirty="0" smtClean="0"/>
              <a:t>BC</a:t>
            </a:r>
            <a:endParaRPr lang="en-US" dirty="0"/>
          </a:p>
        </p:txBody>
      </p:sp>
      <p:sp>
        <p:nvSpPr>
          <p:cNvPr id="7" name="TextBox 6"/>
          <p:cNvSpPr txBox="1"/>
          <p:nvPr/>
        </p:nvSpPr>
        <p:spPr>
          <a:xfrm>
            <a:off x="2133600" y="812584"/>
            <a:ext cx="762000" cy="646331"/>
          </a:xfrm>
          <a:prstGeom prst="rect">
            <a:avLst/>
          </a:prstGeom>
          <a:noFill/>
        </p:spPr>
        <p:txBody>
          <a:bodyPr wrap="square" rtlCol="0">
            <a:spAutoFit/>
          </a:bodyPr>
          <a:lstStyle/>
          <a:p>
            <a:pPr algn="ctr"/>
            <a:r>
              <a:rPr lang="en-US" dirty="0"/>
              <a:t>3</a:t>
            </a:r>
            <a:r>
              <a:rPr lang="en-US" dirty="0" smtClean="0"/>
              <a:t>,000</a:t>
            </a:r>
          </a:p>
          <a:p>
            <a:pPr algn="ctr"/>
            <a:r>
              <a:rPr lang="en-US" dirty="0" smtClean="0"/>
              <a:t>BC</a:t>
            </a:r>
            <a:endParaRPr lang="en-US" dirty="0"/>
          </a:p>
        </p:txBody>
      </p:sp>
      <p:sp>
        <p:nvSpPr>
          <p:cNvPr id="8" name="TextBox 7"/>
          <p:cNvSpPr txBox="1"/>
          <p:nvPr/>
        </p:nvSpPr>
        <p:spPr>
          <a:xfrm>
            <a:off x="6248400" y="812584"/>
            <a:ext cx="762000" cy="646331"/>
          </a:xfrm>
          <a:prstGeom prst="rect">
            <a:avLst/>
          </a:prstGeom>
          <a:noFill/>
        </p:spPr>
        <p:txBody>
          <a:bodyPr wrap="square" rtlCol="0">
            <a:spAutoFit/>
          </a:bodyPr>
          <a:lstStyle/>
          <a:p>
            <a:pPr algn="ctr"/>
            <a:r>
              <a:rPr lang="en-US" dirty="0"/>
              <a:t>1</a:t>
            </a:r>
            <a:r>
              <a:rPr lang="en-US" dirty="0" smtClean="0"/>
              <a:t>,000</a:t>
            </a:r>
          </a:p>
          <a:p>
            <a:pPr algn="ctr"/>
            <a:r>
              <a:rPr lang="en-US" dirty="0" smtClean="0"/>
              <a:t>BC</a:t>
            </a:r>
            <a:endParaRPr lang="en-US" dirty="0"/>
          </a:p>
        </p:txBody>
      </p:sp>
      <p:sp>
        <p:nvSpPr>
          <p:cNvPr id="9" name="TextBox 8"/>
          <p:cNvSpPr txBox="1"/>
          <p:nvPr/>
        </p:nvSpPr>
        <p:spPr>
          <a:xfrm>
            <a:off x="152400" y="808074"/>
            <a:ext cx="762000" cy="646331"/>
          </a:xfrm>
          <a:prstGeom prst="rect">
            <a:avLst/>
          </a:prstGeom>
          <a:noFill/>
        </p:spPr>
        <p:txBody>
          <a:bodyPr wrap="square" rtlCol="0">
            <a:spAutoFit/>
          </a:bodyPr>
          <a:lstStyle/>
          <a:p>
            <a:pPr algn="ctr"/>
            <a:r>
              <a:rPr lang="en-US" dirty="0"/>
              <a:t>4</a:t>
            </a:r>
            <a:r>
              <a:rPr lang="en-US" dirty="0" smtClean="0"/>
              <a:t>,000</a:t>
            </a:r>
          </a:p>
          <a:p>
            <a:pPr algn="ctr"/>
            <a:r>
              <a:rPr lang="en-US" dirty="0" smtClean="0"/>
              <a:t>BC</a:t>
            </a:r>
            <a:endParaRPr lang="en-US" dirty="0"/>
          </a:p>
        </p:txBody>
      </p:sp>
      <p:sp>
        <p:nvSpPr>
          <p:cNvPr id="10" name="TextBox 9"/>
          <p:cNvSpPr txBox="1"/>
          <p:nvPr/>
        </p:nvSpPr>
        <p:spPr>
          <a:xfrm>
            <a:off x="6812971" y="2744693"/>
            <a:ext cx="1143000" cy="923330"/>
          </a:xfrm>
          <a:prstGeom prst="rect">
            <a:avLst/>
          </a:prstGeom>
          <a:noFill/>
        </p:spPr>
        <p:txBody>
          <a:bodyPr wrap="square" rtlCol="0">
            <a:spAutoFit/>
          </a:bodyPr>
          <a:lstStyle/>
          <a:p>
            <a:r>
              <a:rPr lang="en-US" dirty="0" smtClean="0"/>
              <a:t>970 BC</a:t>
            </a:r>
          </a:p>
          <a:p>
            <a:r>
              <a:rPr lang="en-US" dirty="0" smtClean="0"/>
              <a:t>Temple</a:t>
            </a:r>
          </a:p>
          <a:p>
            <a:r>
              <a:rPr lang="en-US" dirty="0" smtClean="0"/>
              <a:t>Begun</a:t>
            </a:r>
          </a:p>
        </p:txBody>
      </p:sp>
      <p:sp>
        <p:nvSpPr>
          <p:cNvPr id="11" name="Up Arrow 10"/>
          <p:cNvSpPr/>
          <p:nvPr/>
        </p:nvSpPr>
        <p:spPr>
          <a:xfrm>
            <a:off x="6610349" y="1950027"/>
            <a:ext cx="405245"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Up Arrow 11"/>
          <p:cNvSpPr/>
          <p:nvPr/>
        </p:nvSpPr>
        <p:spPr>
          <a:xfrm>
            <a:off x="5638800" y="1950027"/>
            <a:ext cx="405245"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5638800" y="2753160"/>
            <a:ext cx="990600" cy="646331"/>
          </a:xfrm>
          <a:prstGeom prst="rect">
            <a:avLst/>
          </a:prstGeom>
          <a:noFill/>
        </p:spPr>
        <p:txBody>
          <a:bodyPr wrap="square" rtlCol="0">
            <a:spAutoFit/>
          </a:bodyPr>
          <a:lstStyle/>
          <a:p>
            <a:r>
              <a:rPr lang="en-US" dirty="0" smtClean="0"/>
              <a:t>1450 BC</a:t>
            </a:r>
          </a:p>
          <a:p>
            <a:r>
              <a:rPr lang="en-US" dirty="0" smtClean="0"/>
              <a:t>Exodus</a:t>
            </a:r>
            <a:endParaRPr lang="en-US" dirty="0"/>
          </a:p>
        </p:txBody>
      </p:sp>
      <p:sp>
        <p:nvSpPr>
          <p:cNvPr id="14" name="Up Arrow 13"/>
          <p:cNvSpPr/>
          <p:nvPr/>
        </p:nvSpPr>
        <p:spPr>
          <a:xfrm>
            <a:off x="4636077" y="1950027"/>
            <a:ext cx="405245"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4469822" y="2736226"/>
            <a:ext cx="1143000" cy="646331"/>
          </a:xfrm>
          <a:prstGeom prst="rect">
            <a:avLst/>
          </a:prstGeom>
          <a:noFill/>
        </p:spPr>
        <p:txBody>
          <a:bodyPr wrap="square" rtlCol="0">
            <a:spAutoFit/>
          </a:bodyPr>
          <a:lstStyle/>
          <a:p>
            <a:r>
              <a:rPr lang="en-US" dirty="0" smtClean="0"/>
              <a:t>1880 BC</a:t>
            </a:r>
          </a:p>
          <a:p>
            <a:r>
              <a:rPr lang="en-US" dirty="0" smtClean="0"/>
              <a:t>To Egypt</a:t>
            </a:r>
            <a:endParaRPr lang="en-US" dirty="0"/>
          </a:p>
        </p:txBody>
      </p:sp>
      <p:sp>
        <p:nvSpPr>
          <p:cNvPr id="2" name="TextBox 1"/>
          <p:cNvSpPr txBox="1"/>
          <p:nvPr/>
        </p:nvSpPr>
        <p:spPr>
          <a:xfrm>
            <a:off x="1295400" y="3886200"/>
            <a:ext cx="7013864" cy="1938992"/>
          </a:xfrm>
          <a:prstGeom prst="rect">
            <a:avLst/>
          </a:prstGeom>
          <a:noFill/>
        </p:spPr>
        <p:txBody>
          <a:bodyPr wrap="square" rtlCol="0">
            <a:spAutoFit/>
          </a:bodyPr>
          <a:lstStyle/>
          <a:p>
            <a:r>
              <a:rPr lang="en-US" sz="2400" dirty="0" smtClean="0">
                <a:solidFill>
                  <a:schemeClr val="accent2"/>
                </a:solidFill>
              </a:rPr>
              <a:t> </a:t>
            </a:r>
            <a:r>
              <a:rPr lang="en-US" sz="2400" dirty="0" smtClean="0">
                <a:solidFill>
                  <a:srgbClr val="FF0000"/>
                </a:solidFill>
              </a:rPr>
              <a:t>1880</a:t>
            </a:r>
            <a:r>
              <a:rPr lang="en-US" sz="2400" dirty="0" smtClean="0">
                <a:solidFill>
                  <a:schemeClr val="accent2"/>
                </a:solidFill>
              </a:rPr>
              <a:t> </a:t>
            </a:r>
            <a:r>
              <a:rPr lang="en-US" sz="2400" dirty="0" smtClean="0"/>
              <a:t>BC (Israelites entered Egypt)</a:t>
            </a:r>
          </a:p>
          <a:p>
            <a:r>
              <a:rPr lang="en-US" sz="2400" dirty="0" smtClean="0"/>
              <a:t>   130       (Jacob’s age when he entered Egypt)</a:t>
            </a:r>
          </a:p>
          <a:p>
            <a:r>
              <a:rPr lang="en-US" sz="2400" dirty="0" smtClean="0"/>
              <a:t>     60       (Isaac’s age when Jacob was born)</a:t>
            </a:r>
          </a:p>
          <a:p>
            <a:r>
              <a:rPr lang="en-US" sz="2400" dirty="0" smtClean="0"/>
              <a:t>+ </a:t>
            </a:r>
            <a:r>
              <a:rPr lang="en-US" sz="2400" u="sng" dirty="0" smtClean="0"/>
              <a:t>100</a:t>
            </a:r>
            <a:r>
              <a:rPr lang="en-US" sz="2400" dirty="0" smtClean="0"/>
              <a:t>       (Abram’s age when Isaac was born)</a:t>
            </a:r>
          </a:p>
          <a:p>
            <a:r>
              <a:rPr lang="en-US" sz="2400" dirty="0" smtClean="0"/>
              <a:t>2170 BC   (Abraham’s birth)</a:t>
            </a:r>
            <a:endParaRPr lang="en-US" sz="2400" dirty="0"/>
          </a:p>
        </p:txBody>
      </p:sp>
      <p:sp>
        <p:nvSpPr>
          <p:cNvPr id="16" name="Up Arrow 15"/>
          <p:cNvSpPr/>
          <p:nvPr/>
        </p:nvSpPr>
        <p:spPr>
          <a:xfrm>
            <a:off x="3811732" y="1981200"/>
            <a:ext cx="405245"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3351067" y="2754653"/>
            <a:ext cx="1118755" cy="923330"/>
          </a:xfrm>
          <a:prstGeom prst="rect">
            <a:avLst/>
          </a:prstGeom>
          <a:noFill/>
        </p:spPr>
        <p:txBody>
          <a:bodyPr wrap="square" rtlCol="0">
            <a:spAutoFit/>
          </a:bodyPr>
          <a:lstStyle/>
          <a:p>
            <a:r>
              <a:rPr lang="en-US" dirty="0" smtClean="0"/>
              <a:t>2170 BC</a:t>
            </a:r>
          </a:p>
          <a:p>
            <a:r>
              <a:rPr lang="en-US" dirty="0" smtClean="0"/>
              <a:t>Abram</a:t>
            </a:r>
          </a:p>
          <a:p>
            <a:r>
              <a:rPr lang="en-US" dirty="0" smtClean="0"/>
              <a:t>Born</a:t>
            </a:r>
            <a:endParaRPr lang="en-US" dirty="0"/>
          </a:p>
        </p:txBody>
      </p:sp>
    </p:spTree>
    <p:extLst>
      <p:ext uri="{BB962C8B-B14F-4D97-AF65-F5344CB8AC3E}">
        <p14:creationId xmlns:p14="http://schemas.microsoft.com/office/powerpoint/2010/main" val="13310655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69133125"/>
              </p:ext>
            </p:extLst>
          </p:nvPr>
        </p:nvGraphicFramePr>
        <p:xfrm>
          <a:off x="457200" y="1600200"/>
          <a:ext cx="8229600" cy="37084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5" name="TextBox 4"/>
          <p:cNvSpPr txBox="1"/>
          <p:nvPr/>
        </p:nvSpPr>
        <p:spPr>
          <a:xfrm>
            <a:off x="8153400" y="762000"/>
            <a:ext cx="841664" cy="369332"/>
          </a:xfrm>
          <a:prstGeom prst="rect">
            <a:avLst/>
          </a:prstGeom>
          <a:noFill/>
        </p:spPr>
        <p:txBody>
          <a:bodyPr wrap="square" rtlCol="0">
            <a:spAutoFit/>
          </a:bodyPr>
          <a:lstStyle/>
          <a:p>
            <a:r>
              <a:rPr lang="en-US" dirty="0" smtClean="0"/>
              <a:t>BC/AD</a:t>
            </a:r>
            <a:endParaRPr lang="en-US" dirty="0"/>
          </a:p>
        </p:txBody>
      </p:sp>
      <p:sp>
        <p:nvSpPr>
          <p:cNvPr id="6" name="TextBox 5"/>
          <p:cNvSpPr txBox="1"/>
          <p:nvPr/>
        </p:nvSpPr>
        <p:spPr>
          <a:xfrm>
            <a:off x="4204855" y="808074"/>
            <a:ext cx="762000" cy="646331"/>
          </a:xfrm>
          <a:prstGeom prst="rect">
            <a:avLst/>
          </a:prstGeom>
          <a:noFill/>
        </p:spPr>
        <p:txBody>
          <a:bodyPr wrap="square" rtlCol="0">
            <a:spAutoFit/>
          </a:bodyPr>
          <a:lstStyle/>
          <a:p>
            <a:pPr algn="ctr"/>
            <a:r>
              <a:rPr lang="en-US" dirty="0" smtClean="0"/>
              <a:t>2,000</a:t>
            </a:r>
          </a:p>
          <a:p>
            <a:pPr algn="ctr"/>
            <a:r>
              <a:rPr lang="en-US" dirty="0" smtClean="0"/>
              <a:t>BC</a:t>
            </a:r>
            <a:endParaRPr lang="en-US" dirty="0"/>
          </a:p>
        </p:txBody>
      </p:sp>
      <p:sp>
        <p:nvSpPr>
          <p:cNvPr id="7" name="TextBox 6"/>
          <p:cNvSpPr txBox="1"/>
          <p:nvPr/>
        </p:nvSpPr>
        <p:spPr>
          <a:xfrm>
            <a:off x="2133600" y="812584"/>
            <a:ext cx="762000" cy="646331"/>
          </a:xfrm>
          <a:prstGeom prst="rect">
            <a:avLst/>
          </a:prstGeom>
          <a:noFill/>
        </p:spPr>
        <p:txBody>
          <a:bodyPr wrap="square" rtlCol="0">
            <a:spAutoFit/>
          </a:bodyPr>
          <a:lstStyle/>
          <a:p>
            <a:pPr algn="ctr"/>
            <a:r>
              <a:rPr lang="en-US" dirty="0"/>
              <a:t>3</a:t>
            </a:r>
            <a:r>
              <a:rPr lang="en-US" dirty="0" smtClean="0"/>
              <a:t>,000</a:t>
            </a:r>
          </a:p>
          <a:p>
            <a:pPr algn="ctr"/>
            <a:r>
              <a:rPr lang="en-US" dirty="0" smtClean="0"/>
              <a:t>BC</a:t>
            </a:r>
            <a:endParaRPr lang="en-US" dirty="0"/>
          </a:p>
        </p:txBody>
      </p:sp>
      <p:sp>
        <p:nvSpPr>
          <p:cNvPr id="8" name="TextBox 7"/>
          <p:cNvSpPr txBox="1"/>
          <p:nvPr/>
        </p:nvSpPr>
        <p:spPr>
          <a:xfrm>
            <a:off x="6248400" y="812584"/>
            <a:ext cx="762000" cy="646331"/>
          </a:xfrm>
          <a:prstGeom prst="rect">
            <a:avLst/>
          </a:prstGeom>
          <a:noFill/>
        </p:spPr>
        <p:txBody>
          <a:bodyPr wrap="square" rtlCol="0">
            <a:spAutoFit/>
          </a:bodyPr>
          <a:lstStyle/>
          <a:p>
            <a:pPr algn="ctr"/>
            <a:r>
              <a:rPr lang="en-US" dirty="0"/>
              <a:t>1</a:t>
            </a:r>
            <a:r>
              <a:rPr lang="en-US" dirty="0" smtClean="0"/>
              <a:t>,000</a:t>
            </a:r>
          </a:p>
          <a:p>
            <a:pPr algn="ctr"/>
            <a:r>
              <a:rPr lang="en-US" dirty="0" smtClean="0"/>
              <a:t>BC</a:t>
            </a:r>
            <a:endParaRPr lang="en-US" dirty="0"/>
          </a:p>
        </p:txBody>
      </p:sp>
      <p:sp>
        <p:nvSpPr>
          <p:cNvPr id="9" name="TextBox 8"/>
          <p:cNvSpPr txBox="1"/>
          <p:nvPr/>
        </p:nvSpPr>
        <p:spPr>
          <a:xfrm>
            <a:off x="152400" y="808074"/>
            <a:ext cx="762000" cy="646331"/>
          </a:xfrm>
          <a:prstGeom prst="rect">
            <a:avLst/>
          </a:prstGeom>
          <a:noFill/>
        </p:spPr>
        <p:txBody>
          <a:bodyPr wrap="square" rtlCol="0">
            <a:spAutoFit/>
          </a:bodyPr>
          <a:lstStyle/>
          <a:p>
            <a:pPr algn="ctr"/>
            <a:r>
              <a:rPr lang="en-US" dirty="0"/>
              <a:t>4</a:t>
            </a:r>
            <a:r>
              <a:rPr lang="en-US" dirty="0" smtClean="0"/>
              <a:t>,000</a:t>
            </a:r>
          </a:p>
          <a:p>
            <a:pPr algn="ctr"/>
            <a:r>
              <a:rPr lang="en-US" dirty="0" smtClean="0"/>
              <a:t>BC</a:t>
            </a:r>
            <a:endParaRPr lang="en-US" dirty="0"/>
          </a:p>
        </p:txBody>
      </p:sp>
      <p:sp>
        <p:nvSpPr>
          <p:cNvPr id="10" name="TextBox 9"/>
          <p:cNvSpPr txBox="1"/>
          <p:nvPr/>
        </p:nvSpPr>
        <p:spPr>
          <a:xfrm>
            <a:off x="6812971" y="2744693"/>
            <a:ext cx="1143000" cy="923330"/>
          </a:xfrm>
          <a:prstGeom prst="rect">
            <a:avLst/>
          </a:prstGeom>
          <a:noFill/>
        </p:spPr>
        <p:txBody>
          <a:bodyPr wrap="square" rtlCol="0">
            <a:spAutoFit/>
          </a:bodyPr>
          <a:lstStyle/>
          <a:p>
            <a:r>
              <a:rPr lang="en-US" dirty="0" smtClean="0"/>
              <a:t>970 BC</a:t>
            </a:r>
          </a:p>
          <a:p>
            <a:r>
              <a:rPr lang="en-US" dirty="0" smtClean="0"/>
              <a:t>Temple</a:t>
            </a:r>
          </a:p>
          <a:p>
            <a:r>
              <a:rPr lang="en-US" dirty="0" smtClean="0"/>
              <a:t>Begun</a:t>
            </a:r>
          </a:p>
        </p:txBody>
      </p:sp>
      <p:sp>
        <p:nvSpPr>
          <p:cNvPr id="11" name="Up Arrow 10"/>
          <p:cNvSpPr/>
          <p:nvPr/>
        </p:nvSpPr>
        <p:spPr>
          <a:xfrm>
            <a:off x="6610349" y="1950027"/>
            <a:ext cx="405245"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Up Arrow 11"/>
          <p:cNvSpPr/>
          <p:nvPr/>
        </p:nvSpPr>
        <p:spPr>
          <a:xfrm>
            <a:off x="5638800" y="1950027"/>
            <a:ext cx="405245"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5638800" y="2753160"/>
            <a:ext cx="990600" cy="646331"/>
          </a:xfrm>
          <a:prstGeom prst="rect">
            <a:avLst/>
          </a:prstGeom>
          <a:noFill/>
        </p:spPr>
        <p:txBody>
          <a:bodyPr wrap="square" rtlCol="0">
            <a:spAutoFit/>
          </a:bodyPr>
          <a:lstStyle/>
          <a:p>
            <a:r>
              <a:rPr lang="en-US" dirty="0" smtClean="0"/>
              <a:t>1450 BC</a:t>
            </a:r>
          </a:p>
          <a:p>
            <a:r>
              <a:rPr lang="en-US" dirty="0" smtClean="0"/>
              <a:t>Exodus</a:t>
            </a:r>
            <a:endParaRPr lang="en-US" dirty="0"/>
          </a:p>
        </p:txBody>
      </p:sp>
      <p:sp>
        <p:nvSpPr>
          <p:cNvPr id="14" name="Up Arrow 13"/>
          <p:cNvSpPr/>
          <p:nvPr/>
        </p:nvSpPr>
        <p:spPr>
          <a:xfrm>
            <a:off x="4636077" y="1950027"/>
            <a:ext cx="405245"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4469822" y="2736226"/>
            <a:ext cx="1143000" cy="646331"/>
          </a:xfrm>
          <a:prstGeom prst="rect">
            <a:avLst/>
          </a:prstGeom>
          <a:noFill/>
        </p:spPr>
        <p:txBody>
          <a:bodyPr wrap="square" rtlCol="0">
            <a:spAutoFit/>
          </a:bodyPr>
          <a:lstStyle/>
          <a:p>
            <a:r>
              <a:rPr lang="en-US" dirty="0" smtClean="0"/>
              <a:t>1880 BC</a:t>
            </a:r>
          </a:p>
          <a:p>
            <a:r>
              <a:rPr lang="en-US" dirty="0" smtClean="0"/>
              <a:t>To Egypt</a:t>
            </a:r>
            <a:endParaRPr lang="en-US" dirty="0"/>
          </a:p>
        </p:txBody>
      </p:sp>
      <p:sp>
        <p:nvSpPr>
          <p:cNvPr id="2" name="TextBox 1"/>
          <p:cNvSpPr txBox="1"/>
          <p:nvPr/>
        </p:nvSpPr>
        <p:spPr>
          <a:xfrm>
            <a:off x="1295400" y="3886200"/>
            <a:ext cx="7013864" cy="1938992"/>
          </a:xfrm>
          <a:prstGeom prst="rect">
            <a:avLst/>
          </a:prstGeom>
          <a:noFill/>
        </p:spPr>
        <p:txBody>
          <a:bodyPr wrap="square" rtlCol="0">
            <a:spAutoFit/>
          </a:bodyPr>
          <a:lstStyle/>
          <a:p>
            <a:r>
              <a:rPr lang="en-US" sz="2400" dirty="0" smtClean="0">
                <a:solidFill>
                  <a:schemeClr val="accent2"/>
                </a:solidFill>
              </a:rPr>
              <a:t> </a:t>
            </a:r>
            <a:r>
              <a:rPr lang="en-US" sz="2400" dirty="0" smtClean="0"/>
              <a:t>1880</a:t>
            </a:r>
            <a:r>
              <a:rPr lang="en-US" sz="2400" dirty="0" smtClean="0">
                <a:solidFill>
                  <a:schemeClr val="accent2"/>
                </a:solidFill>
              </a:rPr>
              <a:t> </a:t>
            </a:r>
            <a:r>
              <a:rPr lang="en-US" sz="2400" dirty="0" smtClean="0"/>
              <a:t>BC (Israelites entered Egypt)</a:t>
            </a:r>
          </a:p>
          <a:p>
            <a:r>
              <a:rPr lang="en-US" sz="2400" dirty="0" smtClean="0">
                <a:solidFill>
                  <a:schemeClr val="accent2"/>
                </a:solidFill>
              </a:rPr>
              <a:t>   </a:t>
            </a:r>
            <a:r>
              <a:rPr lang="en-US" sz="2400" dirty="0" smtClean="0">
                <a:solidFill>
                  <a:srgbClr val="FF0000"/>
                </a:solidFill>
              </a:rPr>
              <a:t>130</a:t>
            </a:r>
            <a:r>
              <a:rPr lang="en-US" sz="2400" dirty="0" smtClean="0">
                <a:solidFill>
                  <a:schemeClr val="accent2"/>
                </a:solidFill>
              </a:rPr>
              <a:t>       </a:t>
            </a:r>
            <a:r>
              <a:rPr lang="en-US" sz="2400" dirty="0" smtClean="0"/>
              <a:t>(Jacob’s age when he entered Egypt)</a:t>
            </a:r>
          </a:p>
          <a:p>
            <a:r>
              <a:rPr lang="en-US" sz="2400" dirty="0" smtClean="0"/>
              <a:t>     60       (Isaac’s age when Jacob was born)</a:t>
            </a:r>
          </a:p>
          <a:p>
            <a:r>
              <a:rPr lang="en-US" sz="2400" dirty="0" smtClean="0"/>
              <a:t>+ </a:t>
            </a:r>
            <a:r>
              <a:rPr lang="en-US" sz="2400" u="sng" dirty="0" smtClean="0"/>
              <a:t>100</a:t>
            </a:r>
            <a:r>
              <a:rPr lang="en-US" sz="2400" dirty="0" smtClean="0"/>
              <a:t>       (Abram’s age when Isaac was born)</a:t>
            </a:r>
          </a:p>
          <a:p>
            <a:r>
              <a:rPr lang="en-US" sz="2400" dirty="0" smtClean="0"/>
              <a:t>2170 BC   (Abraham’s birth)</a:t>
            </a:r>
            <a:endParaRPr lang="en-US" sz="2400" dirty="0"/>
          </a:p>
        </p:txBody>
      </p:sp>
      <p:sp>
        <p:nvSpPr>
          <p:cNvPr id="16" name="Up Arrow 15"/>
          <p:cNvSpPr/>
          <p:nvPr/>
        </p:nvSpPr>
        <p:spPr>
          <a:xfrm>
            <a:off x="3811732" y="1981200"/>
            <a:ext cx="405245"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3351067" y="2754653"/>
            <a:ext cx="1118755" cy="923330"/>
          </a:xfrm>
          <a:prstGeom prst="rect">
            <a:avLst/>
          </a:prstGeom>
          <a:noFill/>
        </p:spPr>
        <p:txBody>
          <a:bodyPr wrap="square" rtlCol="0">
            <a:spAutoFit/>
          </a:bodyPr>
          <a:lstStyle/>
          <a:p>
            <a:r>
              <a:rPr lang="en-US" dirty="0" smtClean="0"/>
              <a:t>2170 BC</a:t>
            </a:r>
          </a:p>
          <a:p>
            <a:r>
              <a:rPr lang="en-US" dirty="0" smtClean="0"/>
              <a:t>Abram</a:t>
            </a:r>
          </a:p>
          <a:p>
            <a:r>
              <a:rPr lang="en-US" dirty="0" smtClean="0"/>
              <a:t>Born</a:t>
            </a:r>
            <a:endParaRPr lang="en-US" dirty="0"/>
          </a:p>
        </p:txBody>
      </p:sp>
    </p:spTree>
    <p:extLst>
      <p:ext uri="{BB962C8B-B14F-4D97-AF65-F5344CB8AC3E}">
        <p14:creationId xmlns:p14="http://schemas.microsoft.com/office/powerpoint/2010/main" val="8057712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93293475"/>
              </p:ext>
            </p:extLst>
          </p:nvPr>
        </p:nvGraphicFramePr>
        <p:xfrm>
          <a:off x="457200" y="1600200"/>
          <a:ext cx="8229600" cy="37084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5" name="TextBox 4"/>
          <p:cNvSpPr txBox="1"/>
          <p:nvPr/>
        </p:nvSpPr>
        <p:spPr>
          <a:xfrm>
            <a:off x="8153400" y="762000"/>
            <a:ext cx="841664" cy="369332"/>
          </a:xfrm>
          <a:prstGeom prst="rect">
            <a:avLst/>
          </a:prstGeom>
          <a:noFill/>
        </p:spPr>
        <p:txBody>
          <a:bodyPr wrap="square" rtlCol="0">
            <a:spAutoFit/>
          </a:bodyPr>
          <a:lstStyle/>
          <a:p>
            <a:r>
              <a:rPr lang="en-US" dirty="0" smtClean="0"/>
              <a:t>BC/AD</a:t>
            </a:r>
            <a:endParaRPr lang="en-US" dirty="0"/>
          </a:p>
        </p:txBody>
      </p:sp>
      <p:sp>
        <p:nvSpPr>
          <p:cNvPr id="6" name="TextBox 5"/>
          <p:cNvSpPr txBox="1"/>
          <p:nvPr/>
        </p:nvSpPr>
        <p:spPr>
          <a:xfrm>
            <a:off x="4204855" y="808074"/>
            <a:ext cx="762000" cy="646331"/>
          </a:xfrm>
          <a:prstGeom prst="rect">
            <a:avLst/>
          </a:prstGeom>
          <a:noFill/>
        </p:spPr>
        <p:txBody>
          <a:bodyPr wrap="square" rtlCol="0">
            <a:spAutoFit/>
          </a:bodyPr>
          <a:lstStyle/>
          <a:p>
            <a:pPr algn="ctr"/>
            <a:r>
              <a:rPr lang="en-US" dirty="0" smtClean="0"/>
              <a:t>2,000</a:t>
            </a:r>
          </a:p>
          <a:p>
            <a:pPr algn="ctr"/>
            <a:r>
              <a:rPr lang="en-US" dirty="0" smtClean="0"/>
              <a:t>BC</a:t>
            </a:r>
            <a:endParaRPr lang="en-US" dirty="0"/>
          </a:p>
        </p:txBody>
      </p:sp>
      <p:sp>
        <p:nvSpPr>
          <p:cNvPr id="7" name="TextBox 6"/>
          <p:cNvSpPr txBox="1"/>
          <p:nvPr/>
        </p:nvSpPr>
        <p:spPr>
          <a:xfrm>
            <a:off x="2133600" y="812584"/>
            <a:ext cx="762000" cy="646331"/>
          </a:xfrm>
          <a:prstGeom prst="rect">
            <a:avLst/>
          </a:prstGeom>
          <a:noFill/>
        </p:spPr>
        <p:txBody>
          <a:bodyPr wrap="square" rtlCol="0">
            <a:spAutoFit/>
          </a:bodyPr>
          <a:lstStyle/>
          <a:p>
            <a:pPr algn="ctr"/>
            <a:r>
              <a:rPr lang="en-US" dirty="0"/>
              <a:t>3</a:t>
            </a:r>
            <a:r>
              <a:rPr lang="en-US" dirty="0" smtClean="0"/>
              <a:t>,000</a:t>
            </a:r>
          </a:p>
          <a:p>
            <a:pPr algn="ctr"/>
            <a:r>
              <a:rPr lang="en-US" dirty="0" smtClean="0"/>
              <a:t>BC</a:t>
            </a:r>
            <a:endParaRPr lang="en-US" dirty="0"/>
          </a:p>
        </p:txBody>
      </p:sp>
      <p:sp>
        <p:nvSpPr>
          <p:cNvPr id="8" name="TextBox 7"/>
          <p:cNvSpPr txBox="1"/>
          <p:nvPr/>
        </p:nvSpPr>
        <p:spPr>
          <a:xfrm>
            <a:off x="6248400" y="812584"/>
            <a:ext cx="762000" cy="646331"/>
          </a:xfrm>
          <a:prstGeom prst="rect">
            <a:avLst/>
          </a:prstGeom>
          <a:noFill/>
        </p:spPr>
        <p:txBody>
          <a:bodyPr wrap="square" rtlCol="0">
            <a:spAutoFit/>
          </a:bodyPr>
          <a:lstStyle/>
          <a:p>
            <a:pPr algn="ctr"/>
            <a:r>
              <a:rPr lang="en-US" dirty="0"/>
              <a:t>1</a:t>
            </a:r>
            <a:r>
              <a:rPr lang="en-US" dirty="0" smtClean="0"/>
              <a:t>,000</a:t>
            </a:r>
          </a:p>
          <a:p>
            <a:pPr algn="ctr"/>
            <a:r>
              <a:rPr lang="en-US" dirty="0" smtClean="0"/>
              <a:t>BC</a:t>
            </a:r>
            <a:endParaRPr lang="en-US" dirty="0"/>
          </a:p>
        </p:txBody>
      </p:sp>
      <p:sp>
        <p:nvSpPr>
          <p:cNvPr id="9" name="TextBox 8"/>
          <p:cNvSpPr txBox="1"/>
          <p:nvPr/>
        </p:nvSpPr>
        <p:spPr>
          <a:xfrm>
            <a:off x="152400" y="808074"/>
            <a:ext cx="762000" cy="646331"/>
          </a:xfrm>
          <a:prstGeom prst="rect">
            <a:avLst/>
          </a:prstGeom>
          <a:noFill/>
        </p:spPr>
        <p:txBody>
          <a:bodyPr wrap="square" rtlCol="0">
            <a:spAutoFit/>
          </a:bodyPr>
          <a:lstStyle/>
          <a:p>
            <a:pPr algn="ctr"/>
            <a:r>
              <a:rPr lang="en-US" dirty="0"/>
              <a:t>4</a:t>
            </a:r>
            <a:r>
              <a:rPr lang="en-US" dirty="0" smtClean="0"/>
              <a:t>,000</a:t>
            </a:r>
          </a:p>
          <a:p>
            <a:pPr algn="ctr"/>
            <a:r>
              <a:rPr lang="en-US" dirty="0" smtClean="0"/>
              <a:t>BC</a:t>
            </a:r>
            <a:endParaRPr lang="en-US" dirty="0"/>
          </a:p>
        </p:txBody>
      </p:sp>
      <p:sp>
        <p:nvSpPr>
          <p:cNvPr id="10" name="TextBox 9"/>
          <p:cNvSpPr txBox="1"/>
          <p:nvPr/>
        </p:nvSpPr>
        <p:spPr>
          <a:xfrm>
            <a:off x="6812971" y="2744693"/>
            <a:ext cx="1143000" cy="923330"/>
          </a:xfrm>
          <a:prstGeom prst="rect">
            <a:avLst/>
          </a:prstGeom>
          <a:noFill/>
        </p:spPr>
        <p:txBody>
          <a:bodyPr wrap="square" rtlCol="0">
            <a:spAutoFit/>
          </a:bodyPr>
          <a:lstStyle/>
          <a:p>
            <a:r>
              <a:rPr lang="en-US" dirty="0" smtClean="0"/>
              <a:t>970 BC</a:t>
            </a:r>
          </a:p>
          <a:p>
            <a:r>
              <a:rPr lang="en-US" dirty="0" smtClean="0"/>
              <a:t>Temple</a:t>
            </a:r>
          </a:p>
          <a:p>
            <a:r>
              <a:rPr lang="en-US" dirty="0" smtClean="0"/>
              <a:t>Begun</a:t>
            </a:r>
          </a:p>
        </p:txBody>
      </p:sp>
      <p:sp>
        <p:nvSpPr>
          <p:cNvPr id="11" name="Up Arrow 10"/>
          <p:cNvSpPr/>
          <p:nvPr/>
        </p:nvSpPr>
        <p:spPr>
          <a:xfrm>
            <a:off x="6610349" y="1950027"/>
            <a:ext cx="405245"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Up Arrow 11"/>
          <p:cNvSpPr/>
          <p:nvPr/>
        </p:nvSpPr>
        <p:spPr>
          <a:xfrm>
            <a:off x="5638800" y="1950027"/>
            <a:ext cx="405245"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5638800" y="2753160"/>
            <a:ext cx="990600" cy="646331"/>
          </a:xfrm>
          <a:prstGeom prst="rect">
            <a:avLst/>
          </a:prstGeom>
          <a:noFill/>
        </p:spPr>
        <p:txBody>
          <a:bodyPr wrap="square" rtlCol="0">
            <a:spAutoFit/>
          </a:bodyPr>
          <a:lstStyle/>
          <a:p>
            <a:r>
              <a:rPr lang="en-US" dirty="0" smtClean="0"/>
              <a:t>1450 BC</a:t>
            </a:r>
          </a:p>
          <a:p>
            <a:r>
              <a:rPr lang="en-US" dirty="0" smtClean="0"/>
              <a:t>Exodus</a:t>
            </a:r>
            <a:endParaRPr lang="en-US" dirty="0"/>
          </a:p>
        </p:txBody>
      </p:sp>
      <p:sp>
        <p:nvSpPr>
          <p:cNvPr id="14" name="Up Arrow 13"/>
          <p:cNvSpPr/>
          <p:nvPr/>
        </p:nvSpPr>
        <p:spPr>
          <a:xfrm>
            <a:off x="4636077" y="1950027"/>
            <a:ext cx="405245"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4469822" y="2736226"/>
            <a:ext cx="1143000" cy="646331"/>
          </a:xfrm>
          <a:prstGeom prst="rect">
            <a:avLst/>
          </a:prstGeom>
          <a:noFill/>
        </p:spPr>
        <p:txBody>
          <a:bodyPr wrap="square" rtlCol="0">
            <a:spAutoFit/>
          </a:bodyPr>
          <a:lstStyle/>
          <a:p>
            <a:r>
              <a:rPr lang="en-US" dirty="0" smtClean="0"/>
              <a:t>1880 BC</a:t>
            </a:r>
          </a:p>
          <a:p>
            <a:r>
              <a:rPr lang="en-US" dirty="0" smtClean="0"/>
              <a:t>To Egypt</a:t>
            </a:r>
            <a:endParaRPr lang="en-US" dirty="0"/>
          </a:p>
        </p:txBody>
      </p:sp>
      <p:sp>
        <p:nvSpPr>
          <p:cNvPr id="2" name="TextBox 1"/>
          <p:cNvSpPr txBox="1"/>
          <p:nvPr/>
        </p:nvSpPr>
        <p:spPr>
          <a:xfrm>
            <a:off x="1295400" y="3886200"/>
            <a:ext cx="7013864" cy="1938992"/>
          </a:xfrm>
          <a:prstGeom prst="rect">
            <a:avLst/>
          </a:prstGeom>
          <a:noFill/>
        </p:spPr>
        <p:txBody>
          <a:bodyPr wrap="square" rtlCol="0">
            <a:spAutoFit/>
          </a:bodyPr>
          <a:lstStyle/>
          <a:p>
            <a:r>
              <a:rPr lang="en-US" sz="2400" dirty="0" smtClean="0">
                <a:solidFill>
                  <a:schemeClr val="accent2"/>
                </a:solidFill>
              </a:rPr>
              <a:t> </a:t>
            </a:r>
            <a:r>
              <a:rPr lang="en-US" sz="2400" dirty="0" smtClean="0"/>
              <a:t>1880</a:t>
            </a:r>
            <a:r>
              <a:rPr lang="en-US" sz="2400" dirty="0" smtClean="0">
                <a:solidFill>
                  <a:schemeClr val="accent2"/>
                </a:solidFill>
              </a:rPr>
              <a:t> </a:t>
            </a:r>
            <a:r>
              <a:rPr lang="en-US" sz="2400" dirty="0" smtClean="0"/>
              <a:t>BC (Israelites entered Egypt)</a:t>
            </a:r>
          </a:p>
          <a:p>
            <a:r>
              <a:rPr lang="en-US" sz="2400" dirty="0" smtClean="0"/>
              <a:t>   130       (Jacob’s age when he entered Egypt)</a:t>
            </a:r>
          </a:p>
          <a:p>
            <a:r>
              <a:rPr lang="en-US" sz="2400" dirty="0" smtClean="0">
                <a:solidFill>
                  <a:srgbClr val="FF0000"/>
                </a:solidFill>
              </a:rPr>
              <a:t>     60       </a:t>
            </a:r>
            <a:r>
              <a:rPr lang="en-US" sz="2400" dirty="0" smtClean="0"/>
              <a:t>(Isaac’s age when Jacob was born)</a:t>
            </a:r>
          </a:p>
          <a:p>
            <a:r>
              <a:rPr lang="en-US" sz="2400" dirty="0" smtClean="0"/>
              <a:t>+ </a:t>
            </a:r>
            <a:r>
              <a:rPr lang="en-US" sz="2400" u="sng" dirty="0" smtClean="0"/>
              <a:t>100</a:t>
            </a:r>
            <a:r>
              <a:rPr lang="en-US" sz="2400" dirty="0" smtClean="0"/>
              <a:t>       (Abram’s age when Isaac was born)</a:t>
            </a:r>
          </a:p>
          <a:p>
            <a:r>
              <a:rPr lang="en-US" sz="2400" dirty="0" smtClean="0"/>
              <a:t>2170 BC   (Abraham’s birth)</a:t>
            </a:r>
            <a:endParaRPr lang="en-US" sz="2400" dirty="0"/>
          </a:p>
        </p:txBody>
      </p:sp>
      <p:sp>
        <p:nvSpPr>
          <p:cNvPr id="16" name="Up Arrow 15"/>
          <p:cNvSpPr/>
          <p:nvPr/>
        </p:nvSpPr>
        <p:spPr>
          <a:xfrm>
            <a:off x="3811732" y="1981200"/>
            <a:ext cx="405245"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3351067" y="2754653"/>
            <a:ext cx="1118755" cy="923330"/>
          </a:xfrm>
          <a:prstGeom prst="rect">
            <a:avLst/>
          </a:prstGeom>
          <a:noFill/>
        </p:spPr>
        <p:txBody>
          <a:bodyPr wrap="square" rtlCol="0">
            <a:spAutoFit/>
          </a:bodyPr>
          <a:lstStyle/>
          <a:p>
            <a:r>
              <a:rPr lang="en-US" dirty="0" smtClean="0"/>
              <a:t>2170 BC</a:t>
            </a:r>
          </a:p>
          <a:p>
            <a:r>
              <a:rPr lang="en-US" dirty="0" smtClean="0"/>
              <a:t>Abram</a:t>
            </a:r>
          </a:p>
          <a:p>
            <a:r>
              <a:rPr lang="en-US" dirty="0" smtClean="0"/>
              <a:t>Born</a:t>
            </a:r>
            <a:endParaRPr lang="en-US" dirty="0"/>
          </a:p>
        </p:txBody>
      </p:sp>
    </p:spTree>
    <p:extLst>
      <p:ext uri="{BB962C8B-B14F-4D97-AF65-F5344CB8AC3E}">
        <p14:creationId xmlns:p14="http://schemas.microsoft.com/office/powerpoint/2010/main" val="11726394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683991846"/>
              </p:ext>
            </p:extLst>
          </p:nvPr>
        </p:nvGraphicFramePr>
        <p:xfrm>
          <a:off x="457200" y="1600200"/>
          <a:ext cx="8229600" cy="37084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5" name="TextBox 4"/>
          <p:cNvSpPr txBox="1"/>
          <p:nvPr/>
        </p:nvSpPr>
        <p:spPr>
          <a:xfrm>
            <a:off x="8153400" y="762000"/>
            <a:ext cx="841664" cy="369332"/>
          </a:xfrm>
          <a:prstGeom prst="rect">
            <a:avLst/>
          </a:prstGeom>
          <a:noFill/>
        </p:spPr>
        <p:txBody>
          <a:bodyPr wrap="square" rtlCol="0">
            <a:spAutoFit/>
          </a:bodyPr>
          <a:lstStyle/>
          <a:p>
            <a:r>
              <a:rPr lang="en-US" dirty="0" smtClean="0"/>
              <a:t>BC/AD</a:t>
            </a:r>
            <a:endParaRPr lang="en-US" dirty="0"/>
          </a:p>
        </p:txBody>
      </p:sp>
      <p:sp>
        <p:nvSpPr>
          <p:cNvPr id="6" name="TextBox 5"/>
          <p:cNvSpPr txBox="1"/>
          <p:nvPr/>
        </p:nvSpPr>
        <p:spPr>
          <a:xfrm>
            <a:off x="4204855" y="808074"/>
            <a:ext cx="762000" cy="646331"/>
          </a:xfrm>
          <a:prstGeom prst="rect">
            <a:avLst/>
          </a:prstGeom>
          <a:noFill/>
        </p:spPr>
        <p:txBody>
          <a:bodyPr wrap="square" rtlCol="0">
            <a:spAutoFit/>
          </a:bodyPr>
          <a:lstStyle/>
          <a:p>
            <a:pPr algn="ctr"/>
            <a:r>
              <a:rPr lang="en-US" dirty="0" smtClean="0"/>
              <a:t>2,000</a:t>
            </a:r>
          </a:p>
          <a:p>
            <a:pPr algn="ctr"/>
            <a:r>
              <a:rPr lang="en-US" dirty="0" smtClean="0"/>
              <a:t>BC</a:t>
            </a:r>
            <a:endParaRPr lang="en-US" dirty="0"/>
          </a:p>
        </p:txBody>
      </p:sp>
      <p:sp>
        <p:nvSpPr>
          <p:cNvPr id="7" name="TextBox 6"/>
          <p:cNvSpPr txBox="1"/>
          <p:nvPr/>
        </p:nvSpPr>
        <p:spPr>
          <a:xfrm>
            <a:off x="2133600" y="812584"/>
            <a:ext cx="762000" cy="646331"/>
          </a:xfrm>
          <a:prstGeom prst="rect">
            <a:avLst/>
          </a:prstGeom>
          <a:noFill/>
        </p:spPr>
        <p:txBody>
          <a:bodyPr wrap="square" rtlCol="0">
            <a:spAutoFit/>
          </a:bodyPr>
          <a:lstStyle/>
          <a:p>
            <a:pPr algn="ctr"/>
            <a:r>
              <a:rPr lang="en-US" dirty="0"/>
              <a:t>3</a:t>
            </a:r>
            <a:r>
              <a:rPr lang="en-US" dirty="0" smtClean="0"/>
              <a:t>,000</a:t>
            </a:r>
          </a:p>
          <a:p>
            <a:pPr algn="ctr"/>
            <a:r>
              <a:rPr lang="en-US" dirty="0" smtClean="0"/>
              <a:t>BC</a:t>
            </a:r>
            <a:endParaRPr lang="en-US" dirty="0"/>
          </a:p>
        </p:txBody>
      </p:sp>
      <p:sp>
        <p:nvSpPr>
          <p:cNvPr id="8" name="TextBox 7"/>
          <p:cNvSpPr txBox="1"/>
          <p:nvPr/>
        </p:nvSpPr>
        <p:spPr>
          <a:xfrm>
            <a:off x="6248400" y="812584"/>
            <a:ext cx="762000" cy="646331"/>
          </a:xfrm>
          <a:prstGeom prst="rect">
            <a:avLst/>
          </a:prstGeom>
          <a:noFill/>
        </p:spPr>
        <p:txBody>
          <a:bodyPr wrap="square" rtlCol="0">
            <a:spAutoFit/>
          </a:bodyPr>
          <a:lstStyle/>
          <a:p>
            <a:pPr algn="ctr"/>
            <a:r>
              <a:rPr lang="en-US" dirty="0"/>
              <a:t>1</a:t>
            </a:r>
            <a:r>
              <a:rPr lang="en-US" dirty="0" smtClean="0"/>
              <a:t>,000</a:t>
            </a:r>
          </a:p>
          <a:p>
            <a:pPr algn="ctr"/>
            <a:r>
              <a:rPr lang="en-US" dirty="0" smtClean="0"/>
              <a:t>BC</a:t>
            </a:r>
            <a:endParaRPr lang="en-US" dirty="0"/>
          </a:p>
        </p:txBody>
      </p:sp>
      <p:sp>
        <p:nvSpPr>
          <p:cNvPr id="9" name="TextBox 8"/>
          <p:cNvSpPr txBox="1"/>
          <p:nvPr/>
        </p:nvSpPr>
        <p:spPr>
          <a:xfrm>
            <a:off x="152400" y="808074"/>
            <a:ext cx="762000" cy="646331"/>
          </a:xfrm>
          <a:prstGeom prst="rect">
            <a:avLst/>
          </a:prstGeom>
          <a:noFill/>
        </p:spPr>
        <p:txBody>
          <a:bodyPr wrap="square" rtlCol="0">
            <a:spAutoFit/>
          </a:bodyPr>
          <a:lstStyle/>
          <a:p>
            <a:pPr algn="ctr"/>
            <a:r>
              <a:rPr lang="en-US" dirty="0"/>
              <a:t>4</a:t>
            </a:r>
            <a:r>
              <a:rPr lang="en-US" dirty="0" smtClean="0"/>
              <a:t>,000</a:t>
            </a:r>
          </a:p>
          <a:p>
            <a:pPr algn="ctr"/>
            <a:r>
              <a:rPr lang="en-US" dirty="0" smtClean="0"/>
              <a:t>BC</a:t>
            </a:r>
            <a:endParaRPr lang="en-US" dirty="0"/>
          </a:p>
        </p:txBody>
      </p:sp>
      <p:sp>
        <p:nvSpPr>
          <p:cNvPr id="10" name="TextBox 9"/>
          <p:cNvSpPr txBox="1"/>
          <p:nvPr/>
        </p:nvSpPr>
        <p:spPr>
          <a:xfrm>
            <a:off x="6812971" y="2744693"/>
            <a:ext cx="1143000" cy="923330"/>
          </a:xfrm>
          <a:prstGeom prst="rect">
            <a:avLst/>
          </a:prstGeom>
          <a:noFill/>
        </p:spPr>
        <p:txBody>
          <a:bodyPr wrap="square" rtlCol="0">
            <a:spAutoFit/>
          </a:bodyPr>
          <a:lstStyle/>
          <a:p>
            <a:r>
              <a:rPr lang="en-US" dirty="0" smtClean="0"/>
              <a:t>970 BC</a:t>
            </a:r>
          </a:p>
          <a:p>
            <a:r>
              <a:rPr lang="en-US" dirty="0" smtClean="0"/>
              <a:t>Temple</a:t>
            </a:r>
          </a:p>
          <a:p>
            <a:r>
              <a:rPr lang="en-US" dirty="0" smtClean="0"/>
              <a:t>Begun</a:t>
            </a:r>
          </a:p>
        </p:txBody>
      </p:sp>
      <p:sp>
        <p:nvSpPr>
          <p:cNvPr id="11" name="Up Arrow 10"/>
          <p:cNvSpPr/>
          <p:nvPr/>
        </p:nvSpPr>
        <p:spPr>
          <a:xfrm>
            <a:off x="6610349" y="1950027"/>
            <a:ext cx="405245"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Up Arrow 11"/>
          <p:cNvSpPr/>
          <p:nvPr/>
        </p:nvSpPr>
        <p:spPr>
          <a:xfrm>
            <a:off x="5638800" y="1950027"/>
            <a:ext cx="405245"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5638800" y="2753160"/>
            <a:ext cx="990600" cy="646331"/>
          </a:xfrm>
          <a:prstGeom prst="rect">
            <a:avLst/>
          </a:prstGeom>
          <a:noFill/>
        </p:spPr>
        <p:txBody>
          <a:bodyPr wrap="square" rtlCol="0">
            <a:spAutoFit/>
          </a:bodyPr>
          <a:lstStyle/>
          <a:p>
            <a:r>
              <a:rPr lang="en-US" dirty="0" smtClean="0"/>
              <a:t>1450 BC</a:t>
            </a:r>
          </a:p>
          <a:p>
            <a:r>
              <a:rPr lang="en-US" dirty="0" smtClean="0"/>
              <a:t>Exodus</a:t>
            </a:r>
            <a:endParaRPr lang="en-US" dirty="0"/>
          </a:p>
        </p:txBody>
      </p:sp>
      <p:sp>
        <p:nvSpPr>
          <p:cNvPr id="14" name="Up Arrow 13"/>
          <p:cNvSpPr/>
          <p:nvPr/>
        </p:nvSpPr>
        <p:spPr>
          <a:xfrm>
            <a:off x="4636077" y="1950027"/>
            <a:ext cx="405245"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4469822" y="2736226"/>
            <a:ext cx="1143000" cy="646331"/>
          </a:xfrm>
          <a:prstGeom prst="rect">
            <a:avLst/>
          </a:prstGeom>
          <a:noFill/>
        </p:spPr>
        <p:txBody>
          <a:bodyPr wrap="square" rtlCol="0">
            <a:spAutoFit/>
          </a:bodyPr>
          <a:lstStyle/>
          <a:p>
            <a:r>
              <a:rPr lang="en-US" dirty="0" smtClean="0"/>
              <a:t>1880 BC</a:t>
            </a:r>
          </a:p>
          <a:p>
            <a:r>
              <a:rPr lang="en-US" dirty="0" smtClean="0"/>
              <a:t>To Egypt</a:t>
            </a:r>
            <a:endParaRPr lang="en-US" dirty="0"/>
          </a:p>
        </p:txBody>
      </p:sp>
      <p:sp>
        <p:nvSpPr>
          <p:cNvPr id="2" name="TextBox 1"/>
          <p:cNvSpPr txBox="1"/>
          <p:nvPr/>
        </p:nvSpPr>
        <p:spPr>
          <a:xfrm>
            <a:off x="1295400" y="3886200"/>
            <a:ext cx="7013864" cy="1938992"/>
          </a:xfrm>
          <a:prstGeom prst="rect">
            <a:avLst/>
          </a:prstGeom>
          <a:noFill/>
        </p:spPr>
        <p:txBody>
          <a:bodyPr wrap="square" rtlCol="0">
            <a:spAutoFit/>
          </a:bodyPr>
          <a:lstStyle/>
          <a:p>
            <a:r>
              <a:rPr lang="en-US" sz="2400" dirty="0" smtClean="0">
                <a:solidFill>
                  <a:schemeClr val="accent2"/>
                </a:solidFill>
              </a:rPr>
              <a:t> </a:t>
            </a:r>
            <a:r>
              <a:rPr lang="en-US" sz="2400" dirty="0" smtClean="0"/>
              <a:t>1880</a:t>
            </a:r>
            <a:r>
              <a:rPr lang="en-US" sz="2400" dirty="0" smtClean="0">
                <a:solidFill>
                  <a:schemeClr val="accent2"/>
                </a:solidFill>
              </a:rPr>
              <a:t> </a:t>
            </a:r>
            <a:r>
              <a:rPr lang="en-US" sz="2400" dirty="0" smtClean="0"/>
              <a:t>BC (Israelites entered Egypt)</a:t>
            </a:r>
          </a:p>
          <a:p>
            <a:r>
              <a:rPr lang="en-US" sz="2400" dirty="0" smtClean="0"/>
              <a:t>   130       (Jacob’s age when he entered Egypt)</a:t>
            </a:r>
          </a:p>
          <a:p>
            <a:r>
              <a:rPr lang="en-US" sz="2400" dirty="0" smtClean="0"/>
              <a:t>     60       (Isaac’s age when Jacob was born)</a:t>
            </a:r>
          </a:p>
          <a:p>
            <a:r>
              <a:rPr lang="en-US" sz="2400" dirty="0" smtClean="0">
                <a:solidFill>
                  <a:srgbClr val="FF0000"/>
                </a:solidFill>
              </a:rPr>
              <a:t>+ </a:t>
            </a:r>
            <a:r>
              <a:rPr lang="en-US" sz="2400" u="sng" dirty="0" smtClean="0">
                <a:solidFill>
                  <a:srgbClr val="FF0000"/>
                </a:solidFill>
              </a:rPr>
              <a:t>100</a:t>
            </a:r>
            <a:r>
              <a:rPr lang="en-US" sz="2400" dirty="0" smtClean="0">
                <a:solidFill>
                  <a:srgbClr val="FF0000"/>
                </a:solidFill>
              </a:rPr>
              <a:t>       </a:t>
            </a:r>
            <a:r>
              <a:rPr lang="en-US" sz="2400" dirty="0" smtClean="0"/>
              <a:t>(Abram’s age when Isaac was born)</a:t>
            </a:r>
          </a:p>
          <a:p>
            <a:r>
              <a:rPr lang="en-US" sz="2400" dirty="0" smtClean="0"/>
              <a:t>2170 BC   (Abraham’s birth)</a:t>
            </a:r>
            <a:endParaRPr lang="en-US" sz="2400" dirty="0"/>
          </a:p>
        </p:txBody>
      </p:sp>
      <p:sp>
        <p:nvSpPr>
          <p:cNvPr id="16" name="Up Arrow 15"/>
          <p:cNvSpPr/>
          <p:nvPr/>
        </p:nvSpPr>
        <p:spPr>
          <a:xfrm>
            <a:off x="3811732" y="1981200"/>
            <a:ext cx="405245"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3351067" y="2754653"/>
            <a:ext cx="1118755" cy="923330"/>
          </a:xfrm>
          <a:prstGeom prst="rect">
            <a:avLst/>
          </a:prstGeom>
          <a:noFill/>
        </p:spPr>
        <p:txBody>
          <a:bodyPr wrap="square" rtlCol="0">
            <a:spAutoFit/>
          </a:bodyPr>
          <a:lstStyle/>
          <a:p>
            <a:r>
              <a:rPr lang="en-US" dirty="0" smtClean="0"/>
              <a:t>2170 BC</a:t>
            </a:r>
          </a:p>
          <a:p>
            <a:r>
              <a:rPr lang="en-US" dirty="0" smtClean="0"/>
              <a:t>Abram</a:t>
            </a:r>
          </a:p>
          <a:p>
            <a:r>
              <a:rPr lang="en-US" dirty="0" smtClean="0"/>
              <a:t>Born</a:t>
            </a:r>
            <a:endParaRPr lang="en-US" dirty="0"/>
          </a:p>
        </p:txBody>
      </p:sp>
    </p:spTree>
    <p:extLst>
      <p:ext uri="{BB962C8B-B14F-4D97-AF65-F5344CB8AC3E}">
        <p14:creationId xmlns:p14="http://schemas.microsoft.com/office/powerpoint/2010/main" val="18260468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67068624"/>
              </p:ext>
            </p:extLst>
          </p:nvPr>
        </p:nvGraphicFramePr>
        <p:xfrm>
          <a:off x="457200" y="1600200"/>
          <a:ext cx="8229600" cy="37084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5" name="TextBox 4"/>
          <p:cNvSpPr txBox="1"/>
          <p:nvPr/>
        </p:nvSpPr>
        <p:spPr>
          <a:xfrm>
            <a:off x="8153400" y="762000"/>
            <a:ext cx="841664" cy="369332"/>
          </a:xfrm>
          <a:prstGeom prst="rect">
            <a:avLst/>
          </a:prstGeom>
          <a:noFill/>
        </p:spPr>
        <p:txBody>
          <a:bodyPr wrap="square" rtlCol="0">
            <a:spAutoFit/>
          </a:bodyPr>
          <a:lstStyle/>
          <a:p>
            <a:r>
              <a:rPr lang="en-US" dirty="0" smtClean="0"/>
              <a:t>BC/AD</a:t>
            </a:r>
            <a:endParaRPr lang="en-US" dirty="0"/>
          </a:p>
        </p:txBody>
      </p:sp>
      <p:sp>
        <p:nvSpPr>
          <p:cNvPr id="6" name="TextBox 5"/>
          <p:cNvSpPr txBox="1"/>
          <p:nvPr/>
        </p:nvSpPr>
        <p:spPr>
          <a:xfrm>
            <a:off x="4204855" y="808074"/>
            <a:ext cx="762000" cy="646331"/>
          </a:xfrm>
          <a:prstGeom prst="rect">
            <a:avLst/>
          </a:prstGeom>
          <a:noFill/>
        </p:spPr>
        <p:txBody>
          <a:bodyPr wrap="square" rtlCol="0">
            <a:spAutoFit/>
          </a:bodyPr>
          <a:lstStyle/>
          <a:p>
            <a:pPr algn="ctr"/>
            <a:r>
              <a:rPr lang="en-US" dirty="0" smtClean="0"/>
              <a:t>2,000</a:t>
            </a:r>
          </a:p>
          <a:p>
            <a:pPr algn="ctr"/>
            <a:r>
              <a:rPr lang="en-US" dirty="0" smtClean="0"/>
              <a:t>BC</a:t>
            </a:r>
            <a:endParaRPr lang="en-US" dirty="0"/>
          </a:p>
        </p:txBody>
      </p:sp>
      <p:sp>
        <p:nvSpPr>
          <p:cNvPr id="7" name="TextBox 6"/>
          <p:cNvSpPr txBox="1"/>
          <p:nvPr/>
        </p:nvSpPr>
        <p:spPr>
          <a:xfrm>
            <a:off x="2133600" y="812584"/>
            <a:ext cx="762000" cy="646331"/>
          </a:xfrm>
          <a:prstGeom prst="rect">
            <a:avLst/>
          </a:prstGeom>
          <a:noFill/>
        </p:spPr>
        <p:txBody>
          <a:bodyPr wrap="square" rtlCol="0">
            <a:spAutoFit/>
          </a:bodyPr>
          <a:lstStyle/>
          <a:p>
            <a:pPr algn="ctr"/>
            <a:r>
              <a:rPr lang="en-US" dirty="0"/>
              <a:t>3</a:t>
            </a:r>
            <a:r>
              <a:rPr lang="en-US" dirty="0" smtClean="0"/>
              <a:t>,000</a:t>
            </a:r>
          </a:p>
          <a:p>
            <a:pPr algn="ctr"/>
            <a:r>
              <a:rPr lang="en-US" dirty="0" smtClean="0"/>
              <a:t>BC</a:t>
            </a:r>
            <a:endParaRPr lang="en-US" dirty="0"/>
          </a:p>
        </p:txBody>
      </p:sp>
      <p:sp>
        <p:nvSpPr>
          <p:cNvPr id="8" name="TextBox 7"/>
          <p:cNvSpPr txBox="1"/>
          <p:nvPr/>
        </p:nvSpPr>
        <p:spPr>
          <a:xfrm>
            <a:off x="6248400" y="812584"/>
            <a:ext cx="762000" cy="646331"/>
          </a:xfrm>
          <a:prstGeom prst="rect">
            <a:avLst/>
          </a:prstGeom>
          <a:noFill/>
        </p:spPr>
        <p:txBody>
          <a:bodyPr wrap="square" rtlCol="0">
            <a:spAutoFit/>
          </a:bodyPr>
          <a:lstStyle/>
          <a:p>
            <a:pPr algn="ctr"/>
            <a:r>
              <a:rPr lang="en-US" dirty="0"/>
              <a:t>1</a:t>
            </a:r>
            <a:r>
              <a:rPr lang="en-US" dirty="0" smtClean="0"/>
              <a:t>,000</a:t>
            </a:r>
          </a:p>
          <a:p>
            <a:pPr algn="ctr"/>
            <a:r>
              <a:rPr lang="en-US" dirty="0" smtClean="0"/>
              <a:t>BC</a:t>
            </a:r>
            <a:endParaRPr lang="en-US" dirty="0"/>
          </a:p>
        </p:txBody>
      </p:sp>
      <p:sp>
        <p:nvSpPr>
          <p:cNvPr id="9" name="TextBox 8"/>
          <p:cNvSpPr txBox="1"/>
          <p:nvPr/>
        </p:nvSpPr>
        <p:spPr>
          <a:xfrm>
            <a:off x="152400" y="808074"/>
            <a:ext cx="762000" cy="646331"/>
          </a:xfrm>
          <a:prstGeom prst="rect">
            <a:avLst/>
          </a:prstGeom>
          <a:noFill/>
        </p:spPr>
        <p:txBody>
          <a:bodyPr wrap="square" rtlCol="0">
            <a:spAutoFit/>
          </a:bodyPr>
          <a:lstStyle/>
          <a:p>
            <a:pPr algn="ctr"/>
            <a:r>
              <a:rPr lang="en-US" dirty="0"/>
              <a:t>4</a:t>
            </a:r>
            <a:r>
              <a:rPr lang="en-US" dirty="0" smtClean="0"/>
              <a:t>,000</a:t>
            </a:r>
          </a:p>
          <a:p>
            <a:pPr algn="ctr"/>
            <a:r>
              <a:rPr lang="en-US" dirty="0" smtClean="0"/>
              <a:t>BC</a:t>
            </a:r>
            <a:endParaRPr lang="en-US" dirty="0"/>
          </a:p>
        </p:txBody>
      </p:sp>
      <p:sp>
        <p:nvSpPr>
          <p:cNvPr id="10" name="TextBox 9"/>
          <p:cNvSpPr txBox="1"/>
          <p:nvPr/>
        </p:nvSpPr>
        <p:spPr>
          <a:xfrm>
            <a:off x="6812971" y="2744693"/>
            <a:ext cx="1143000" cy="923330"/>
          </a:xfrm>
          <a:prstGeom prst="rect">
            <a:avLst/>
          </a:prstGeom>
          <a:noFill/>
        </p:spPr>
        <p:txBody>
          <a:bodyPr wrap="square" rtlCol="0">
            <a:spAutoFit/>
          </a:bodyPr>
          <a:lstStyle/>
          <a:p>
            <a:r>
              <a:rPr lang="en-US" dirty="0" smtClean="0"/>
              <a:t>970 BC</a:t>
            </a:r>
          </a:p>
          <a:p>
            <a:r>
              <a:rPr lang="en-US" dirty="0" smtClean="0"/>
              <a:t>Temple</a:t>
            </a:r>
          </a:p>
          <a:p>
            <a:r>
              <a:rPr lang="en-US" dirty="0" smtClean="0"/>
              <a:t>Begun</a:t>
            </a:r>
          </a:p>
        </p:txBody>
      </p:sp>
      <p:sp>
        <p:nvSpPr>
          <p:cNvPr id="11" name="Up Arrow 10"/>
          <p:cNvSpPr/>
          <p:nvPr/>
        </p:nvSpPr>
        <p:spPr>
          <a:xfrm>
            <a:off x="6610349" y="1950027"/>
            <a:ext cx="405245"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Up Arrow 11"/>
          <p:cNvSpPr/>
          <p:nvPr/>
        </p:nvSpPr>
        <p:spPr>
          <a:xfrm>
            <a:off x="5638800" y="1950027"/>
            <a:ext cx="405245"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5638800" y="2753160"/>
            <a:ext cx="990600" cy="646331"/>
          </a:xfrm>
          <a:prstGeom prst="rect">
            <a:avLst/>
          </a:prstGeom>
          <a:noFill/>
        </p:spPr>
        <p:txBody>
          <a:bodyPr wrap="square" rtlCol="0">
            <a:spAutoFit/>
          </a:bodyPr>
          <a:lstStyle/>
          <a:p>
            <a:r>
              <a:rPr lang="en-US" dirty="0" smtClean="0"/>
              <a:t>1450 BC</a:t>
            </a:r>
          </a:p>
          <a:p>
            <a:r>
              <a:rPr lang="en-US" dirty="0" smtClean="0"/>
              <a:t>Exodus</a:t>
            </a:r>
            <a:endParaRPr lang="en-US" dirty="0"/>
          </a:p>
        </p:txBody>
      </p:sp>
      <p:sp>
        <p:nvSpPr>
          <p:cNvPr id="14" name="Up Arrow 13"/>
          <p:cNvSpPr/>
          <p:nvPr/>
        </p:nvSpPr>
        <p:spPr>
          <a:xfrm>
            <a:off x="4636077" y="1950027"/>
            <a:ext cx="405245"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4469822" y="2736226"/>
            <a:ext cx="1143000" cy="646331"/>
          </a:xfrm>
          <a:prstGeom prst="rect">
            <a:avLst/>
          </a:prstGeom>
          <a:noFill/>
        </p:spPr>
        <p:txBody>
          <a:bodyPr wrap="square" rtlCol="0">
            <a:spAutoFit/>
          </a:bodyPr>
          <a:lstStyle/>
          <a:p>
            <a:r>
              <a:rPr lang="en-US" dirty="0" smtClean="0"/>
              <a:t>1880 BC</a:t>
            </a:r>
          </a:p>
          <a:p>
            <a:r>
              <a:rPr lang="en-US" dirty="0" smtClean="0"/>
              <a:t>To Egypt</a:t>
            </a:r>
            <a:endParaRPr lang="en-US" dirty="0"/>
          </a:p>
        </p:txBody>
      </p:sp>
      <p:sp>
        <p:nvSpPr>
          <p:cNvPr id="2" name="TextBox 1"/>
          <p:cNvSpPr txBox="1"/>
          <p:nvPr/>
        </p:nvSpPr>
        <p:spPr>
          <a:xfrm>
            <a:off x="1295400" y="3886200"/>
            <a:ext cx="7013864" cy="1938992"/>
          </a:xfrm>
          <a:prstGeom prst="rect">
            <a:avLst/>
          </a:prstGeom>
          <a:noFill/>
        </p:spPr>
        <p:txBody>
          <a:bodyPr wrap="square" rtlCol="0">
            <a:spAutoFit/>
          </a:bodyPr>
          <a:lstStyle/>
          <a:p>
            <a:r>
              <a:rPr lang="en-US" sz="2400" dirty="0" smtClean="0">
                <a:solidFill>
                  <a:schemeClr val="accent2"/>
                </a:solidFill>
              </a:rPr>
              <a:t> </a:t>
            </a:r>
            <a:r>
              <a:rPr lang="en-US" sz="2400" dirty="0" smtClean="0"/>
              <a:t>1880</a:t>
            </a:r>
            <a:r>
              <a:rPr lang="en-US" sz="2400" dirty="0" smtClean="0">
                <a:solidFill>
                  <a:schemeClr val="accent2"/>
                </a:solidFill>
              </a:rPr>
              <a:t> </a:t>
            </a:r>
            <a:r>
              <a:rPr lang="en-US" sz="2400" dirty="0" smtClean="0"/>
              <a:t>BC (Israelites entered Egypt)</a:t>
            </a:r>
          </a:p>
          <a:p>
            <a:r>
              <a:rPr lang="en-US" sz="2400" dirty="0" smtClean="0"/>
              <a:t>   130       (Jacob’s age when he entered Egypt)</a:t>
            </a:r>
          </a:p>
          <a:p>
            <a:r>
              <a:rPr lang="en-US" sz="2400" dirty="0" smtClean="0"/>
              <a:t>     60       (Isaac’s age when Jacob was born)</a:t>
            </a:r>
          </a:p>
          <a:p>
            <a:r>
              <a:rPr lang="en-US" sz="2400" dirty="0" smtClean="0"/>
              <a:t>+ </a:t>
            </a:r>
            <a:r>
              <a:rPr lang="en-US" sz="2400" u="sng" dirty="0" smtClean="0"/>
              <a:t>100</a:t>
            </a:r>
            <a:r>
              <a:rPr lang="en-US" sz="2400" dirty="0" smtClean="0"/>
              <a:t> </a:t>
            </a:r>
            <a:r>
              <a:rPr lang="en-US" sz="2400" dirty="0" smtClean="0">
                <a:solidFill>
                  <a:schemeClr val="accent2"/>
                </a:solidFill>
              </a:rPr>
              <a:t>     </a:t>
            </a:r>
            <a:r>
              <a:rPr lang="en-US" sz="2400" dirty="0" smtClean="0"/>
              <a:t>(Abram’s age when Isaac was born)</a:t>
            </a:r>
          </a:p>
          <a:p>
            <a:r>
              <a:rPr lang="en-US" sz="2400" dirty="0" smtClean="0">
                <a:solidFill>
                  <a:srgbClr val="FF0000"/>
                </a:solidFill>
              </a:rPr>
              <a:t>2170 BC  </a:t>
            </a:r>
            <a:r>
              <a:rPr lang="en-US" sz="2400" dirty="0" smtClean="0"/>
              <a:t>(Abraham’s birth)</a:t>
            </a:r>
            <a:endParaRPr lang="en-US" sz="2400" dirty="0"/>
          </a:p>
        </p:txBody>
      </p:sp>
      <p:sp>
        <p:nvSpPr>
          <p:cNvPr id="16" name="Up Arrow 15"/>
          <p:cNvSpPr/>
          <p:nvPr/>
        </p:nvSpPr>
        <p:spPr>
          <a:xfrm>
            <a:off x="3811732" y="1981200"/>
            <a:ext cx="405245"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3351067" y="2754653"/>
            <a:ext cx="1118755" cy="923330"/>
          </a:xfrm>
          <a:prstGeom prst="rect">
            <a:avLst/>
          </a:prstGeom>
          <a:noFill/>
        </p:spPr>
        <p:txBody>
          <a:bodyPr wrap="square" rtlCol="0">
            <a:spAutoFit/>
          </a:bodyPr>
          <a:lstStyle/>
          <a:p>
            <a:r>
              <a:rPr lang="en-US" dirty="0" smtClean="0"/>
              <a:t>2170 BC</a:t>
            </a:r>
          </a:p>
          <a:p>
            <a:r>
              <a:rPr lang="en-US" dirty="0" smtClean="0"/>
              <a:t>Abram</a:t>
            </a:r>
          </a:p>
          <a:p>
            <a:r>
              <a:rPr lang="en-US" dirty="0" smtClean="0"/>
              <a:t>Born</a:t>
            </a:r>
            <a:endParaRPr lang="en-US" dirty="0"/>
          </a:p>
        </p:txBody>
      </p:sp>
    </p:spTree>
    <p:extLst>
      <p:ext uri="{BB962C8B-B14F-4D97-AF65-F5344CB8AC3E}">
        <p14:creationId xmlns:p14="http://schemas.microsoft.com/office/powerpoint/2010/main" val="21561459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Outline</a:t>
            </a:r>
            <a:endParaRPr lang="en-US" dirty="0"/>
          </a:p>
        </p:txBody>
      </p:sp>
      <p:sp>
        <p:nvSpPr>
          <p:cNvPr id="2" name="Content Placeholder 1"/>
          <p:cNvSpPr>
            <a:spLocks noGrp="1"/>
          </p:cNvSpPr>
          <p:nvPr>
            <p:ph idx="1"/>
          </p:nvPr>
        </p:nvSpPr>
        <p:spPr/>
        <p:txBody>
          <a:bodyPr>
            <a:normAutofit fontScale="62500" lnSpcReduction="20000"/>
          </a:bodyPr>
          <a:lstStyle/>
          <a:p>
            <a:r>
              <a:rPr lang="en-US" dirty="0" smtClean="0">
                <a:solidFill>
                  <a:srgbClr val="3B1C03"/>
                </a:solidFill>
              </a:rPr>
              <a:t>Introduction</a:t>
            </a:r>
          </a:p>
          <a:p>
            <a:r>
              <a:rPr lang="en-US" dirty="0" smtClean="0"/>
              <a:t>Data Relating to the Line of Descent</a:t>
            </a:r>
          </a:p>
          <a:p>
            <a:pPr lvl="1"/>
            <a:r>
              <a:rPr lang="en-US" dirty="0" smtClean="0"/>
              <a:t>Internal Literary Data:  the Formula of Descent</a:t>
            </a:r>
          </a:p>
          <a:p>
            <a:pPr lvl="1"/>
            <a:r>
              <a:rPr lang="en-US" dirty="0" smtClean="0"/>
              <a:t>Archaeological-Historical Data</a:t>
            </a:r>
          </a:p>
          <a:p>
            <a:pPr lvl="1"/>
            <a:r>
              <a:rPr lang="en-US" dirty="0" smtClean="0"/>
              <a:t>Biblical-Genealogical Data</a:t>
            </a:r>
          </a:p>
          <a:p>
            <a:r>
              <a:rPr lang="en-US" dirty="0" smtClean="0"/>
              <a:t>Interpretations of Chronological Information in Genesis 5 and 11</a:t>
            </a:r>
          </a:p>
          <a:p>
            <a:pPr lvl="1"/>
            <a:r>
              <a:rPr lang="en-US" dirty="0" smtClean="0"/>
              <a:t>Non-historical Interpretations</a:t>
            </a:r>
          </a:p>
          <a:p>
            <a:pPr lvl="2"/>
            <a:r>
              <a:rPr lang="en-US" dirty="0" smtClean="0"/>
              <a:t>Great Year System</a:t>
            </a:r>
          </a:p>
          <a:p>
            <a:pPr lvl="2"/>
            <a:r>
              <a:rPr lang="en-US" dirty="0" smtClean="0"/>
              <a:t>Secret System</a:t>
            </a:r>
          </a:p>
          <a:p>
            <a:pPr lvl="2"/>
            <a:r>
              <a:rPr lang="en-US" dirty="0" smtClean="0"/>
              <a:t>Systems of Figures</a:t>
            </a:r>
          </a:p>
          <a:p>
            <a:pPr lvl="2"/>
            <a:r>
              <a:rPr lang="en-US" dirty="0" smtClean="0"/>
              <a:t>Discontinuous System</a:t>
            </a:r>
          </a:p>
          <a:p>
            <a:r>
              <a:rPr lang="en-US" dirty="0" smtClean="0"/>
              <a:t>Historical Interpretations</a:t>
            </a:r>
          </a:p>
          <a:p>
            <a:pPr lvl="1"/>
            <a:r>
              <a:rPr lang="en-US" dirty="0" smtClean="0"/>
              <a:t>Successive Method of Reckoning</a:t>
            </a:r>
          </a:p>
          <a:p>
            <a:pPr lvl="1"/>
            <a:r>
              <a:rPr lang="en-US" dirty="0" smtClean="0"/>
              <a:t>Overlapping Method of Reckoning</a:t>
            </a:r>
          </a:p>
          <a:p>
            <a:r>
              <a:rPr lang="en-US" dirty="0" smtClean="0"/>
              <a:t>Conclusion</a:t>
            </a:r>
            <a:endParaRPr lang="en-US" dirty="0"/>
          </a:p>
        </p:txBody>
      </p:sp>
    </p:spTree>
    <p:extLst>
      <p:ext uri="{BB962C8B-B14F-4D97-AF65-F5344CB8AC3E}">
        <p14:creationId xmlns:p14="http://schemas.microsoft.com/office/powerpoint/2010/main" val="42853433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19517149"/>
              </p:ext>
            </p:extLst>
          </p:nvPr>
        </p:nvGraphicFramePr>
        <p:xfrm>
          <a:off x="457200" y="1600200"/>
          <a:ext cx="8229600" cy="37084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5" name="TextBox 4"/>
          <p:cNvSpPr txBox="1"/>
          <p:nvPr/>
        </p:nvSpPr>
        <p:spPr>
          <a:xfrm>
            <a:off x="8153400" y="762000"/>
            <a:ext cx="841664" cy="369332"/>
          </a:xfrm>
          <a:prstGeom prst="rect">
            <a:avLst/>
          </a:prstGeom>
          <a:noFill/>
        </p:spPr>
        <p:txBody>
          <a:bodyPr wrap="square" rtlCol="0">
            <a:spAutoFit/>
          </a:bodyPr>
          <a:lstStyle/>
          <a:p>
            <a:r>
              <a:rPr lang="en-US" dirty="0" smtClean="0"/>
              <a:t>BC/AD</a:t>
            </a:r>
            <a:endParaRPr lang="en-US" dirty="0"/>
          </a:p>
        </p:txBody>
      </p:sp>
      <p:sp>
        <p:nvSpPr>
          <p:cNvPr id="6" name="TextBox 5"/>
          <p:cNvSpPr txBox="1"/>
          <p:nvPr/>
        </p:nvSpPr>
        <p:spPr>
          <a:xfrm>
            <a:off x="4204855" y="808074"/>
            <a:ext cx="762000" cy="646331"/>
          </a:xfrm>
          <a:prstGeom prst="rect">
            <a:avLst/>
          </a:prstGeom>
          <a:noFill/>
        </p:spPr>
        <p:txBody>
          <a:bodyPr wrap="square" rtlCol="0">
            <a:spAutoFit/>
          </a:bodyPr>
          <a:lstStyle/>
          <a:p>
            <a:pPr algn="ctr"/>
            <a:r>
              <a:rPr lang="en-US" dirty="0" smtClean="0"/>
              <a:t>2,000</a:t>
            </a:r>
          </a:p>
          <a:p>
            <a:pPr algn="ctr"/>
            <a:r>
              <a:rPr lang="en-US" dirty="0" smtClean="0"/>
              <a:t>BC</a:t>
            </a:r>
            <a:endParaRPr lang="en-US" dirty="0"/>
          </a:p>
        </p:txBody>
      </p:sp>
      <p:sp>
        <p:nvSpPr>
          <p:cNvPr id="7" name="TextBox 6"/>
          <p:cNvSpPr txBox="1"/>
          <p:nvPr/>
        </p:nvSpPr>
        <p:spPr>
          <a:xfrm>
            <a:off x="2133600" y="812584"/>
            <a:ext cx="762000" cy="646331"/>
          </a:xfrm>
          <a:prstGeom prst="rect">
            <a:avLst/>
          </a:prstGeom>
          <a:noFill/>
        </p:spPr>
        <p:txBody>
          <a:bodyPr wrap="square" rtlCol="0">
            <a:spAutoFit/>
          </a:bodyPr>
          <a:lstStyle/>
          <a:p>
            <a:pPr algn="ctr"/>
            <a:r>
              <a:rPr lang="en-US" dirty="0"/>
              <a:t>3</a:t>
            </a:r>
            <a:r>
              <a:rPr lang="en-US" dirty="0" smtClean="0"/>
              <a:t>,000</a:t>
            </a:r>
          </a:p>
          <a:p>
            <a:pPr algn="ctr"/>
            <a:r>
              <a:rPr lang="en-US" dirty="0" smtClean="0"/>
              <a:t>BC</a:t>
            </a:r>
            <a:endParaRPr lang="en-US" dirty="0"/>
          </a:p>
        </p:txBody>
      </p:sp>
      <p:sp>
        <p:nvSpPr>
          <p:cNvPr id="8" name="TextBox 7"/>
          <p:cNvSpPr txBox="1"/>
          <p:nvPr/>
        </p:nvSpPr>
        <p:spPr>
          <a:xfrm>
            <a:off x="6248400" y="812584"/>
            <a:ext cx="762000" cy="646331"/>
          </a:xfrm>
          <a:prstGeom prst="rect">
            <a:avLst/>
          </a:prstGeom>
          <a:noFill/>
        </p:spPr>
        <p:txBody>
          <a:bodyPr wrap="square" rtlCol="0">
            <a:spAutoFit/>
          </a:bodyPr>
          <a:lstStyle/>
          <a:p>
            <a:pPr algn="ctr"/>
            <a:r>
              <a:rPr lang="en-US" dirty="0"/>
              <a:t>1</a:t>
            </a:r>
            <a:r>
              <a:rPr lang="en-US" dirty="0" smtClean="0"/>
              <a:t>,000</a:t>
            </a:r>
          </a:p>
          <a:p>
            <a:pPr algn="ctr"/>
            <a:r>
              <a:rPr lang="en-US" dirty="0" smtClean="0"/>
              <a:t>BC</a:t>
            </a:r>
            <a:endParaRPr lang="en-US" dirty="0"/>
          </a:p>
        </p:txBody>
      </p:sp>
      <p:sp>
        <p:nvSpPr>
          <p:cNvPr id="9" name="TextBox 8"/>
          <p:cNvSpPr txBox="1"/>
          <p:nvPr/>
        </p:nvSpPr>
        <p:spPr>
          <a:xfrm>
            <a:off x="152400" y="808074"/>
            <a:ext cx="762000" cy="646331"/>
          </a:xfrm>
          <a:prstGeom prst="rect">
            <a:avLst/>
          </a:prstGeom>
          <a:noFill/>
        </p:spPr>
        <p:txBody>
          <a:bodyPr wrap="square" rtlCol="0">
            <a:spAutoFit/>
          </a:bodyPr>
          <a:lstStyle/>
          <a:p>
            <a:pPr algn="ctr"/>
            <a:r>
              <a:rPr lang="en-US" dirty="0"/>
              <a:t>4</a:t>
            </a:r>
            <a:r>
              <a:rPr lang="en-US" dirty="0" smtClean="0"/>
              <a:t>,000</a:t>
            </a:r>
          </a:p>
          <a:p>
            <a:pPr algn="ctr"/>
            <a:r>
              <a:rPr lang="en-US" dirty="0" smtClean="0"/>
              <a:t>BC</a:t>
            </a:r>
            <a:endParaRPr lang="en-US" dirty="0"/>
          </a:p>
        </p:txBody>
      </p:sp>
      <p:sp>
        <p:nvSpPr>
          <p:cNvPr id="10" name="TextBox 9"/>
          <p:cNvSpPr txBox="1"/>
          <p:nvPr/>
        </p:nvSpPr>
        <p:spPr>
          <a:xfrm>
            <a:off x="6414655" y="2667000"/>
            <a:ext cx="1143000" cy="923330"/>
          </a:xfrm>
          <a:prstGeom prst="rect">
            <a:avLst/>
          </a:prstGeom>
          <a:noFill/>
        </p:spPr>
        <p:txBody>
          <a:bodyPr wrap="square" rtlCol="0">
            <a:spAutoFit/>
          </a:bodyPr>
          <a:lstStyle/>
          <a:p>
            <a:r>
              <a:rPr lang="en-US" dirty="0" smtClean="0"/>
              <a:t>970 BC</a:t>
            </a:r>
          </a:p>
          <a:p>
            <a:r>
              <a:rPr lang="en-US" dirty="0" smtClean="0"/>
              <a:t>Temple</a:t>
            </a:r>
          </a:p>
          <a:p>
            <a:r>
              <a:rPr lang="en-US" dirty="0" smtClean="0"/>
              <a:t>Begun</a:t>
            </a:r>
          </a:p>
        </p:txBody>
      </p:sp>
      <p:sp>
        <p:nvSpPr>
          <p:cNvPr id="11" name="Up Arrow 10"/>
          <p:cNvSpPr/>
          <p:nvPr/>
        </p:nvSpPr>
        <p:spPr>
          <a:xfrm>
            <a:off x="6610349" y="1950027"/>
            <a:ext cx="405245"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Up Arrow 11"/>
          <p:cNvSpPr/>
          <p:nvPr/>
        </p:nvSpPr>
        <p:spPr>
          <a:xfrm>
            <a:off x="5638800" y="1950027"/>
            <a:ext cx="405245"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5219700" y="2687735"/>
            <a:ext cx="990600" cy="646331"/>
          </a:xfrm>
          <a:prstGeom prst="rect">
            <a:avLst/>
          </a:prstGeom>
          <a:noFill/>
        </p:spPr>
        <p:txBody>
          <a:bodyPr wrap="square" rtlCol="0">
            <a:spAutoFit/>
          </a:bodyPr>
          <a:lstStyle/>
          <a:p>
            <a:r>
              <a:rPr lang="en-US" dirty="0" smtClean="0"/>
              <a:t>1450 BC</a:t>
            </a:r>
          </a:p>
          <a:p>
            <a:r>
              <a:rPr lang="en-US" dirty="0" smtClean="0"/>
              <a:t>Exodus</a:t>
            </a:r>
            <a:endParaRPr lang="en-US" dirty="0"/>
          </a:p>
        </p:txBody>
      </p:sp>
      <p:sp>
        <p:nvSpPr>
          <p:cNvPr id="14" name="Up Arrow 13"/>
          <p:cNvSpPr/>
          <p:nvPr/>
        </p:nvSpPr>
        <p:spPr>
          <a:xfrm>
            <a:off x="4838699" y="1981153"/>
            <a:ext cx="405245"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4014355" y="2687735"/>
            <a:ext cx="1143000" cy="646331"/>
          </a:xfrm>
          <a:prstGeom prst="rect">
            <a:avLst/>
          </a:prstGeom>
          <a:noFill/>
        </p:spPr>
        <p:txBody>
          <a:bodyPr wrap="square" rtlCol="0">
            <a:spAutoFit/>
          </a:bodyPr>
          <a:lstStyle/>
          <a:p>
            <a:r>
              <a:rPr lang="en-US" dirty="0" smtClean="0"/>
              <a:t>1665 BC</a:t>
            </a:r>
          </a:p>
          <a:p>
            <a:r>
              <a:rPr lang="en-US" dirty="0" smtClean="0"/>
              <a:t>To Egypt</a:t>
            </a:r>
            <a:endParaRPr lang="en-US" dirty="0"/>
          </a:p>
        </p:txBody>
      </p:sp>
      <p:sp>
        <p:nvSpPr>
          <p:cNvPr id="16" name="TextBox 15"/>
          <p:cNvSpPr txBox="1"/>
          <p:nvPr/>
        </p:nvSpPr>
        <p:spPr>
          <a:xfrm>
            <a:off x="1295400" y="3886200"/>
            <a:ext cx="7013864" cy="1938992"/>
          </a:xfrm>
          <a:prstGeom prst="rect">
            <a:avLst/>
          </a:prstGeom>
          <a:noFill/>
        </p:spPr>
        <p:txBody>
          <a:bodyPr wrap="square" rtlCol="0">
            <a:spAutoFit/>
          </a:bodyPr>
          <a:lstStyle/>
          <a:p>
            <a:r>
              <a:rPr lang="en-US" sz="2400" dirty="0" smtClean="0">
                <a:solidFill>
                  <a:schemeClr val="accent2"/>
                </a:solidFill>
              </a:rPr>
              <a:t> </a:t>
            </a:r>
            <a:r>
              <a:rPr lang="en-US" sz="2400" dirty="0" smtClean="0">
                <a:solidFill>
                  <a:srgbClr val="FF0000"/>
                </a:solidFill>
              </a:rPr>
              <a:t>1665</a:t>
            </a:r>
            <a:r>
              <a:rPr lang="en-US" sz="2400" dirty="0" smtClean="0">
                <a:solidFill>
                  <a:schemeClr val="accent2"/>
                </a:solidFill>
              </a:rPr>
              <a:t> </a:t>
            </a:r>
            <a:r>
              <a:rPr lang="en-US" sz="2400" dirty="0" smtClean="0"/>
              <a:t>BC (Israelites entered Egypt)</a:t>
            </a:r>
          </a:p>
          <a:p>
            <a:r>
              <a:rPr lang="en-US" sz="2400" dirty="0" smtClean="0"/>
              <a:t>   130       (Jacob’s age when he entered Egypt)</a:t>
            </a:r>
          </a:p>
          <a:p>
            <a:r>
              <a:rPr lang="en-US" sz="2400" dirty="0" smtClean="0"/>
              <a:t>     60       (Isaac’s age when Jacob was born)</a:t>
            </a:r>
          </a:p>
          <a:p>
            <a:r>
              <a:rPr lang="en-US" sz="2400" dirty="0" smtClean="0"/>
              <a:t>+ </a:t>
            </a:r>
            <a:r>
              <a:rPr lang="en-US" sz="2400" u="sng" dirty="0" smtClean="0"/>
              <a:t>100</a:t>
            </a:r>
            <a:r>
              <a:rPr lang="en-US" sz="2400" dirty="0" smtClean="0"/>
              <a:t>      (Abram’s age when Isaac was born)</a:t>
            </a:r>
          </a:p>
          <a:p>
            <a:r>
              <a:rPr lang="en-US" sz="2400" dirty="0" smtClean="0"/>
              <a:t>1955 BC  (Abraham’s birth)</a:t>
            </a:r>
            <a:endParaRPr lang="en-US" sz="2400" dirty="0"/>
          </a:p>
        </p:txBody>
      </p:sp>
      <p:sp>
        <p:nvSpPr>
          <p:cNvPr id="17" name="Up Arrow 16"/>
          <p:cNvSpPr/>
          <p:nvPr/>
        </p:nvSpPr>
        <p:spPr>
          <a:xfrm>
            <a:off x="4464627" y="2001935"/>
            <a:ext cx="405245"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3117272" y="1950027"/>
            <a:ext cx="1347355" cy="923330"/>
          </a:xfrm>
          <a:prstGeom prst="rect">
            <a:avLst/>
          </a:prstGeom>
          <a:noFill/>
        </p:spPr>
        <p:txBody>
          <a:bodyPr wrap="square" rtlCol="0">
            <a:spAutoFit/>
          </a:bodyPr>
          <a:lstStyle/>
          <a:p>
            <a:r>
              <a:rPr lang="en-US" dirty="0" smtClean="0"/>
              <a:t>1955</a:t>
            </a:r>
          </a:p>
          <a:p>
            <a:r>
              <a:rPr lang="en-US" dirty="0" smtClean="0"/>
              <a:t>Abram’s</a:t>
            </a:r>
          </a:p>
          <a:p>
            <a:r>
              <a:rPr lang="en-US" dirty="0" smtClean="0"/>
              <a:t>birth</a:t>
            </a:r>
            <a:endParaRPr lang="en-US" dirty="0"/>
          </a:p>
        </p:txBody>
      </p:sp>
    </p:spTree>
    <p:extLst>
      <p:ext uri="{BB962C8B-B14F-4D97-AF65-F5344CB8AC3E}">
        <p14:creationId xmlns:p14="http://schemas.microsoft.com/office/powerpoint/2010/main" val="39605604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09756424"/>
              </p:ext>
            </p:extLst>
          </p:nvPr>
        </p:nvGraphicFramePr>
        <p:xfrm>
          <a:off x="457200" y="1600200"/>
          <a:ext cx="8229600" cy="37084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5" name="TextBox 4"/>
          <p:cNvSpPr txBox="1"/>
          <p:nvPr/>
        </p:nvSpPr>
        <p:spPr>
          <a:xfrm>
            <a:off x="8153400" y="762000"/>
            <a:ext cx="841664" cy="369332"/>
          </a:xfrm>
          <a:prstGeom prst="rect">
            <a:avLst/>
          </a:prstGeom>
          <a:noFill/>
        </p:spPr>
        <p:txBody>
          <a:bodyPr wrap="square" rtlCol="0">
            <a:spAutoFit/>
          </a:bodyPr>
          <a:lstStyle/>
          <a:p>
            <a:r>
              <a:rPr lang="en-US" dirty="0" smtClean="0"/>
              <a:t>BC/AD</a:t>
            </a:r>
            <a:endParaRPr lang="en-US" dirty="0"/>
          </a:p>
        </p:txBody>
      </p:sp>
      <p:sp>
        <p:nvSpPr>
          <p:cNvPr id="6" name="TextBox 5"/>
          <p:cNvSpPr txBox="1"/>
          <p:nvPr/>
        </p:nvSpPr>
        <p:spPr>
          <a:xfrm>
            <a:off x="4204855" y="808074"/>
            <a:ext cx="762000" cy="646331"/>
          </a:xfrm>
          <a:prstGeom prst="rect">
            <a:avLst/>
          </a:prstGeom>
          <a:noFill/>
        </p:spPr>
        <p:txBody>
          <a:bodyPr wrap="square" rtlCol="0">
            <a:spAutoFit/>
          </a:bodyPr>
          <a:lstStyle/>
          <a:p>
            <a:pPr algn="ctr"/>
            <a:r>
              <a:rPr lang="en-US" dirty="0" smtClean="0"/>
              <a:t>2,000</a:t>
            </a:r>
          </a:p>
          <a:p>
            <a:pPr algn="ctr"/>
            <a:r>
              <a:rPr lang="en-US" dirty="0" smtClean="0"/>
              <a:t>BC</a:t>
            </a:r>
            <a:endParaRPr lang="en-US" dirty="0"/>
          </a:p>
        </p:txBody>
      </p:sp>
      <p:sp>
        <p:nvSpPr>
          <p:cNvPr id="7" name="TextBox 6"/>
          <p:cNvSpPr txBox="1"/>
          <p:nvPr/>
        </p:nvSpPr>
        <p:spPr>
          <a:xfrm>
            <a:off x="2133600" y="812584"/>
            <a:ext cx="762000" cy="646331"/>
          </a:xfrm>
          <a:prstGeom prst="rect">
            <a:avLst/>
          </a:prstGeom>
          <a:noFill/>
        </p:spPr>
        <p:txBody>
          <a:bodyPr wrap="square" rtlCol="0">
            <a:spAutoFit/>
          </a:bodyPr>
          <a:lstStyle/>
          <a:p>
            <a:pPr algn="ctr"/>
            <a:r>
              <a:rPr lang="en-US" dirty="0"/>
              <a:t>3</a:t>
            </a:r>
            <a:r>
              <a:rPr lang="en-US" dirty="0" smtClean="0"/>
              <a:t>,000</a:t>
            </a:r>
          </a:p>
          <a:p>
            <a:pPr algn="ctr"/>
            <a:r>
              <a:rPr lang="en-US" dirty="0" smtClean="0"/>
              <a:t>BC</a:t>
            </a:r>
            <a:endParaRPr lang="en-US" dirty="0"/>
          </a:p>
        </p:txBody>
      </p:sp>
      <p:sp>
        <p:nvSpPr>
          <p:cNvPr id="8" name="TextBox 7"/>
          <p:cNvSpPr txBox="1"/>
          <p:nvPr/>
        </p:nvSpPr>
        <p:spPr>
          <a:xfrm>
            <a:off x="6248400" y="812584"/>
            <a:ext cx="762000" cy="646331"/>
          </a:xfrm>
          <a:prstGeom prst="rect">
            <a:avLst/>
          </a:prstGeom>
          <a:noFill/>
        </p:spPr>
        <p:txBody>
          <a:bodyPr wrap="square" rtlCol="0">
            <a:spAutoFit/>
          </a:bodyPr>
          <a:lstStyle/>
          <a:p>
            <a:pPr algn="ctr"/>
            <a:r>
              <a:rPr lang="en-US" dirty="0"/>
              <a:t>1</a:t>
            </a:r>
            <a:r>
              <a:rPr lang="en-US" dirty="0" smtClean="0"/>
              <a:t>,000</a:t>
            </a:r>
          </a:p>
          <a:p>
            <a:pPr algn="ctr"/>
            <a:r>
              <a:rPr lang="en-US" dirty="0" smtClean="0"/>
              <a:t>BC</a:t>
            </a:r>
            <a:endParaRPr lang="en-US" dirty="0"/>
          </a:p>
        </p:txBody>
      </p:sp>
      <p:sp>
        <p:nvSpPr>
          <p:cNvPr id="9" name="TextBox 8"/>
          <p:cNvSpPr txBox="1"/>
          <p:nvPr/>
        </p:nvSpPr>
        <p:spPr>
          <a:xfrm>
            <a:off x="152400" y="808074"/>
            <a:ext cx="762000" cy="646331"/>
          </a:xfrm>
          <a:prstGeom prst="rect">
            <a:avLst/>
          </a:prstGeom>
          <a:noFill/>
        </p:spPr>
        <p:txBody>
          <a:bodyPr wrap="square" rtlCol="0">
            <a:spAutoFit/>
          </a:bodyPr>
          <a:lstStyle/>
          <a:p>
            <a:pPr algn="ctr"/>
            <a:r>
              <a:rPr lang="en-US" dirty="0"/>
              <a:t>4</a:t>
            </a:r>
            <a:r>
              <a:rPr lang="en-US" dirty="0" smtClean="0"/>
              <a:t>,000</a:t>
            </a:r>
          </a:p>
          <a:p>
            <a:pPr algn="ctr"/>
            <a:r>
              <a:rPr lang="en-US" dirty="0" smtClean="0"/>
              <a:t>BC</a:t>
            </a:r>
            <a:endParaRPr lang="en-US" dirty="0"/>
          </a:p>
        </p:txBody>
      </p:sp>
      <p:sp>
        <p:nvSpPr>
          <p:cNvPr id="10" name="TextBox 9"/>
          <p:cNvSpPr txBox="1"/>
          <p:nvPr/>
        </p:nvSpPr>
        <p:spPr>
          <a:xfrm>
            <a:off x="6414655" y="2667000"/>
            <a:ext cx="1143000" cy="923330"/>
          </a:xfrm>
          <a:prstGeom prst="rect">
            <a:avLst/>
          </a:prstGeom>
          <a:noFill/>
        </p:spPr>
        <p:txBody>
          <a:bodyPr wrap="square" rtlCol="0">
            <a:spAutoFit/>
          </a:bodyPr>
          <a:lstStyle/>
          <a:p>
            <a:r>
              <a:rPr lang="en-US" dirty="0" smtClean="0"/>
              <a:t>970 BC</a:t>
            </a:r>
          </a:p>
          <a:p>
            <a:r>
              <a:rPr lang="en-US" dirty="0" smtClean="0"/>
              <a:t>Temple</a:t>
            </a:r>
          </a:p>
          <a:p>
            <a:r>
              <a:rPr lang="en-US" dirty="0" smtClean="0"/>
              <a:t>Begun</a:t>
            </a:r>
          </a:p>
        </p:txBody>
      </p:sp>
      <p:sp>
        <p:nvSpPr>
          <p:cNvPr id="11" name="Up Arrow 10"/>
          <p:cNvSpPr/>
          <p:nvPr/>
        </p:nvSpPr>
        <p:spPr>
          <a:xfrm>
            <a:off x="6610349" y="1950027"/>
            <a:ext cx="405245"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Up Arrow 11"/>
          <p:cNvSpPr/>
          <p:nvPr/>
        </p:nvSpPr>
        <p:spPr>
          <a:xfrm>
            <a:off x="5638800" y="1950027"/>
            <a:ext cx="405245"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5219700" y="2687735"/>
            <a:ext cx="990600" cy="646331"/>
          </a:xfrm>
          <a:prstGeom prst="rect">
            <a:avLst/>
          </a:prstGeom>
          <a:noFill/>
        </p:spPr>
        <p:txBody>
          <a:bodyPr wrap="square" rtlCol="0">
            <a:spAutoFit/>
          </a:bodyPr>
          <a:lstStyle/>
          <a:p>
            <a:r>
              <a:rPr lang="en-US" dirty="0" smtClean="0"/>
              <a:t>1450 BC</a:t>
            </a:r>
          </a:p>
          <a:p>
            <a:r>
              <a:rPr lang="en-US" dirty="0" smtClean="0"/>
              <a:t>Exodus</a:t>
            </a:r>
            <a:endParaRPr lang="en-US" dirty="0"/>
          </a:p>
        </p:txBody>
      </p:sp>
      <p:sp>
        <p:nvSpPr>
          <p:cNvPr id="14" name="Up Arrow 13"/>
          <p:cNvSpPr/>
          <p:nvPr/>
        </p:nvSpPr>
        <p:spPr>
          <a:xfrm>
            <a:off x="4838699" y="1981153"/>
            <a:ext cx="405245"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4014355" y="2687735"/>
            <a:ext cx="1143000" cy="646331"/>
          </a:xfrm>
          <a:prstGeom prst="rect">
            <a:avLst/>
          </a:prstGeom>
          <a:noFill/>
        </p:spPr>
        <p:txBody>
          <a:bodyPr wrap="square" rtlCol="0">
            <a:spAutoFit/>
          </a:bodyPr>
          <a:lstStyle/>
          <a:p>
            <a:r>
              <a:rPr lang="en-US" dirty="0" smtClean="0"/>
              <a:t>1665 BC</a:t>
            </a:r>
          </a:p>
          <a:p>
            <a:r>
              <a:rPr lang="en-US" dirty="0" smtClean="0"/>
              <a:t>To Egypt</a:t>
            </a:r>
            <a:endParaRPr lang="en-US" dirty="0"/>
          </a:p>
        </p:txBody>
      </p:sp>
      <p:sp>
        <p:nvSpPr>
          <p:cNvPr id="16" name="TextBox 15"/>
          <p:cNvSpPr txBox="1"/>
          <p:nvPr/>
        </p:nvSpPr>
        <p:spPr>
          <a:xfrm>
            <a:off x="1295400" y="3886200"/>
            <a:ext cx="7013864" cy="1938992"/>
          </a:xfrm>
          <a:prstGeom prst="rect">
            <a:avLst/>
          </a:prstGeom>
          <a:noFill/>
        </p:spPr>
        <p:txBody>
          <a:bodyPr wrap="square" rtlCol="0">
            <a:spAutoFit/>
          </a:bodyPr>
          <a:lstStyle/>
          <a:p>
            <a:r>
              <a:rPr lang="en-US" sz="2400" dirty="0" smtClean="0">
                <a:solidFill>
                  <a:schemeClr val="accent2"/>
                </a:solidFill>
              </a:rPr>
              <a:t> </a:t>
            </a:r>
            <a:r>
              <a:rPr lang="en-US" sz="2400" dirty="0" smtClean="0"/>
              <a:t>1665</a:t>
            </a:r>
            <a:r>
              <a:rPr lang="en-US" sz="2400" dirty="0" smtClean="0">
                <a:solidFill>
                  <a:schemeClr val="accent2"/>
                </a:solidFill>
              </a:rPr>
              <a:t> </a:t>
            </a:r>
            <a:r>
              <a:rPr lang="en-US" sz="2400" dirty="0" smtClean="0"/>
              <a:t>BC (Israelites entered Egypt)</a:t>
            </a:r>
          </a:p>
          <a:p>
            <a:r>
              <a:rPr lang="en-US" sz="2400" dirty="0" smtClean="0"/>
              <a:t>   130       (Jacob’s age when he entered Egypt)</a:t>
            </a:r>
          </a:p>
          <a:p>
            <a:r>
              <a:rPr lang="en-US" sz="2400" dirty="0" smtClean="0"/>
              <a:t>     60       (Isaac’s age when Jacob was born)</a:t>
            </a:r>
          </a:p>
          <a:p>
            <a:r>
              <a:rPr lang="en-US" sz="2400" dirty="0" smtClean="0"/>
              <a:t>+ </a:t>
            </a:r>
            <a:r>
              <a:rPr lang="en-US" sz="2400" u="sng" dirty="0" smtClean="0"/>
              <a:t>100</a:t>
            </a:r>
            <a:r>
              <a:rPr lang="en-US" sz="2400" dirty="0" smtClean="0"/>
              <a:t>       (Abram’s age when Isaac was born)</a:t>
            </a:r>
          </a:p>
          <a:p>
            <a:r>
              <a:rPr lang="en-US" sz="2400" dirty="0" smtClean="0">
                <a:solidFill>
                  <a:srgbClr val="FF0000"/>
                </a:solidFill>
              </a:rPr>
              <a:t>1955 BC   </a:t>
            </a:r>
            <a:r>
              <a:rPr lang="en-US" sz="2400" dirty="0" smtClean="0"/>
              <a:t>(Abraham’s birth)</a:t>
            </a:r>
            <a:endParaRPr lang="en-US" sz="2400" dirty="0"/>
          </a:p>
        </p:txBody>
      </p:sp>
      <p:sp>
        <p:nvSpPr>
          <p:cNvPr id="17" name="Up Arrow 16"/>
          <p:cNvSpPr/>
          <p:nvPr/>
        </p:nvSpPr>
        <p:spPr>
          <a:xfrm>
            <a:off x="4464627" y="2001935"/>
            <a:ext cx="405245"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3117272" y="1950027"/>
            <a:ext cx="1347355" cy="923330"/>
          </a:xfrm>
          <a:prstGeom prst="rect">
            <a:avLst/>
          </a:prstGeom>
          <a:noFill/>
        </p:spPr>
        <p:txBody>
          <a:bodyPr wrap="square" rtlCol="0">
            <a:spAutoFit/>
          </a:bodyPr>
          <a:lstStyle/>
          <a:p>
            <a:r>
              <a:rPr lang="en-US" dirty="0" smtClean="0"/>
              <a:t>1955</a:t>
            </a:r>
          </a:p>
          <a:p>
            <a:r>
              <a:rPr lang="en-US" dirty="0" smtClean="0"/>
              <a:t>Abram’s</a:t>
            </a:r>
          </a:p>
          <a:p>
            <a:r>
              <a:rPr lang="en-US" dirty="0" smtClean="0"/>
              <a:t>birth</a:t>
            </a:r>
            <a:endParaRPr lang="en-US" dirty="0"/>
          </a:p>
        </p:txBody>
      </p:sp>
    </p:spTree>
    <p:extLst>
      <p:ext uri="{BB962C8B-B14F-4D97-AF65-F5344CB8AC3E}">
        <p14:creationId xmlns:p14="http://schemas.microsoft.com/office/powerpoint/2010/main" val="35911923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Date of the Flood (BC)</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65752488"/>
              </p:ext>
            </p:extLst>
          </p:nvPr>
        </p:nvGraphicFramePr>
        <p:xfrm>
          <a:off x="457200" y="1600200"/>
          <a:ext cx="8229600" cy="165100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endParaRPr lang="en-US" dirty="0"/>
                    </a:p>
                  </a:txBody>
                  <a:tcPr/>
                </a:tc>
                <a:tc>
                  <a:txBody>
                    <a:bodyPr/>
                    <a:lstStyle/>
                    <a:p>
                      <a:pPr algn="ctr"/>
                      <a:r>
                        <a:rPr lang="en-US" dirty="0" smtClean="0"/>
                        <a:t>Hebrew</a:t>
                      </a:r>
                    </a:p>
                    <a:p>
                      <a:pPr algn="ctr"/>
                      <a:r>
                        <a:rPr lang="en-US" dirty="0" smtClean="0"/>
                        <a:t>MT</a:t>
                      </a:r>
                      <a:endParaRPr lang="en-US" dirty="0"/>
                    </a:p>
                  </a:txBody>
                  <a:tcPr/>
                </a:tc>
                <a:tc>
                  <a:txBody>
                    <a:bodyPr/>
                    <a:lstStyle/>
                    <a:p>
                      <a:pPr algn="ctr"/>
                      <a:r>
                        <a:rPr lang="en-US" dirty="0" smtClean="0"/>
                        <a:t>LXX</a:t>
                      </a:r>
                    </a:p>
                    <a:p>
                      <a:pPr algn="ctr"/>
                      <a:r>
                        <a:rPr lang="en-US" dirty="0" smtClean="0"/>
                        <a:t>(Alex.)</a:t>
                      </a:r>
                      <a:endParaRPr lang="en-US" dirty="0"/>
                    </a:p>
                  </a:txBody>
                  <a:tcPr/>
                </a:tc>
                <a:tc>
                  <a:txBody>
                    <a:bodyPr/>
                    <a:lstStyle/>
                    <a:p>
                      <a:pPr algn="ctr"/>
                      <a:r>
                        <a:rPr lang="en-US" dirty="0" smtClean="0"/>
                        <a:t>LXX</a:t>
                      </a:r>
                    </a:p>
                    <a:p>
                      <a:pPr algn="ctr"/>
                      <a:r>
                        <a:rPr lang="en-US" dirty="0" smtClean="0"/>
                        <a:t>(Vat.)</a:t>
                      </a:r>
                      <a:endParaRPr lang="en-US" dirty="0"/>
                    </a:p>
                  </a:txBody>
                  <a:tcPr/>
                </a:tc>
                <a:tc>
                  <a:txBody>
                    <a:bodyPr/>
                    <a:lstStyle/>
                    <a:p>
                      <a:pPr algn="ctr"/>
                      <a:r>
                        <a:rPr lang="en-US" dirty="0" smtClean="0"/>
                        <a:t>Sam.</a:t>
                      </a:r>
                    </a:p>
                    <a:p>
                      <a:pPr algn="ctr"/>
                      <a:r>
                        <a:rPr lang="en-US" dirty="0" smtClean="0"/>
                        <a:t>Pent.</a:t>
                      </a:r>
                      <a:endParaRPr lang="en-US" dirty="0"/>
                    </a:p>
                  </a:txBody>
                  <a:tcPr/>
                </a:tc>
              </a:tr>
              <a:tr h="370840">
                <a:tc>
                  <a:txBody>
                    <a:bodyPr/>
                    <a:lstStyle/>
                    <a:p>
                      <a:r>
                        <a:rPr lang="en-US" dirty="0" smtClean="0"/>
                        <a:t>Flood</a:t>
                      </a:r>
                      <a:endParaRPr lang="en-US" dirty="0"/>
                    </a:p>
                  </a:txBody>
                  <a:tcPr/>
                </a:tc>
                <a:tc>
                  <a:txBody>
                    <a:bodyPr/>
                    <a:lstStyle/>
                    <a:p>
                      <a:pPr algn="ctr"/>
                      <a:r>
                        <a:rPr lang="en-US" dirty="0" smtClean="0"/>
                        <a:t>2462</a:t>
                      </a:r>
                      <a:endParaRPr lang="en-US" dirty="0"/>
                    </a:p>
                  </a:txBody>
                  <a:tcPr/>
                </a:tc>
                <a:tc>
                  <a:txBody>
                    <a:bodyPr/>
                    <a:lstStyle/>
                    <a:p>
                      <a:pPr algn="ctr"/>
                      <a:r>
                        <a:rPr lang="en-US" dirty="0" smtClean="0"/>
                        <a:t>3242</a:t>
                      </a:r>
                      <a:endParaRPr lang="en-US" dirty="0"/>
                    </a:p>
                  </a:txBody>
                  <a:tcPr/>
                </a:tc>
                <a:tc>
                  <a:txBody>
                    <a:bodyPr/>
                    <a:lstStyle/>
                    <a:p>
                      <a:pPr algn="ctr"/>
                      <a:r>
                        <a:rPr lang="en-US" dirty="0" smtClean="0"/>
                        <a:t>3342</a:t>
                      </a:r>
                      <a:endParaRPr lang="en-US" dirty="0"/>
                    </a:p>
                  </a:txBody>
                  <a:tcPr/>
                </a:tc>
                <a:tc>
                  <a:txBody>
                    <a:bodyPr/>
                    <a:lstStyle/>
                    <a:p>
                      <a:pPr algn="ctr"/>
                      <a:r>
                        <a:rPr lang="en-US" dirty="0" smtClean="0"/>
                        <a:t>3112</a:t>
                      </a:r>
                      <a:endParaRPr lang="en-US" dirty="0"/>
                    </a:p>
                  </a:txBody>
                  <a:tcPr/>
                </a:tc>
              </a:tr>
              <a:tr h="370840">
                <a:tc>
                  <a:txBody>
                    <a:bodyPr/>
                    <a:lstStyle/>
                    <a:p>
                      <a:r>
                        <a:rPr lang="en-US" dirty="0" smtClean="0"/>
                        <a:t>Creation of Adam</a:t>
                      </a:r>
                      <a:endParaRPr lang="en-US" dirty="0"/>
                    </a:p>
                  </a:txBody>
                  <a:tcPr/>
                </a:tc>
                <a:tc>
                  <a:txBody>
                    <a:bodyPr/>
                    <a:lstStyle/>
                    <a:p>
                      <a:pPr algn="ctr"/>
                      <a:r>
                        <a:rPr lang="en-US" dirty="0" smtClean="0"/>
                        <a:t>4118</a:t>
                      </a:r>
                      <a:endParaRPr lang="en-US" dirty="0"/>
                    </a:p>
                  </a:txBody>
                  <a:tcPr/>
                </a:tc>
                <a:tc>
                  <a:txBody>
                    <a:bodyPr/>
                    <a:lstStyle/>
                    <a:p>
                      <a:pPr algn="ctr"/>
                      <a:r>
                        <a:rPr lang="en-US" dirty="0" smtClean="0"/>
                        <a:t>5504</a:t>
                      </a:r>
                      <a:endParaRPr lang="en-US" dirty="0"/>
                    </a:p>
                  </a:txBody>
                  <a:tcPr/>
                </a:tc>
                <a:tc>
                  <a:txBody>
                    <a:bodyPr/>
                    <a:lstStyle/>
                    <a:p>
                      <a:pPr algn="ctr"/>
                      <a:r>
                        <a:rPr lang="en-US" dirty="0" smtClean="0"/>
                        <a:t>584</a:t>
                      </a:r>
                      <a:endParaRPr lang="en-US" dirty="0"/>
                    </a:p>
                  </a:txBody>
                  <a:tcPr/>
                </a:tc>
                <a:tc>
                  <a:txBody>
                    <a:bodyPr/>
                    <a:lstStyle/>
                    <a:p>
                      <a:pPr algn="ctr"/>
                      <a:r>
                        <a:rPr lang="en-US" dirty="0" smtClean="0"/>
                        <a:t>4419</a:t>
                      </a:r>
                      <a:endParaRPr lang="en-US" dirty="0"/>
                    </a:p>
                  </a:txBody>
                  <a:tcPr/>
                </a:tc>
              </a:tr>
            </a:tbl>
          </a:graphicData>
        </a:graphic>
      </p:graphicFrame>
    </p:spTree>
    <p:extLst>
      <p:ext uri="{BB962C8B-B14F-4D97-AF65-F5344CB8AC3E}">
        <p14:creationId xmlns:p14="http://schemas.microsoft.com/office/powerpoint/2010/main" val="42318808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Date of the Flood (BC)</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52618497"/>
              </p:ext>
            </p:extLst>
          </p:nvPr>
        </p:nvGraphicFramePr>
        <p:xfrm>
          <a:off x="457200" y="1600200"/>
          <a:ext cx="8229600" cy="1529080"/>
        </p:xfrm>
        <a:graphic>
          <a:graphicData uri="http://schemas.openxmlformats.org/drawingml/2006/table">
            <a:tbl>
              <a:tblPr firstRow="1" bandRow="1">
                <a:tableStyleId>{5C22544A-7EE6-4342-B048-85BDC9FD1C3A}</a:tableStyleId>
              </a:tblPr>
              <a:tblGrid>
                <a:gridCol w="914400"/>
                <a:gridCol w="914400"/>
                <a:gridCol w="914400"/>
                <a:gridCol w="914400"/>
                <a:gridCol w="914400"/>
                <a:gridCol w="914400"/>
                <a:gridCol w="914400"/>
                <a:gridCol w="914400"/>
                <a:gridCol w="914400"/>
              </a:tblGrid>
              <a:tr h="370840">
                <a:tc>
                  <a:txBody>
                    <a:bodyPr/>
                    <a:lstStyle/>
                    <a:p>
                      <a:endParaRPr lang="en-US" dirty="0"/>
                    </a:p>
                  </a:txBody>
                  <a:tcPr/>
                </a:tc>
                <a:tc>
                  <a:txBody>
                    <a:bodyPr/>
                    <a:lstStyle/>
                    <a:p>
                      <a:pPr algn="ctr"/>
                      <a:r>
                        <a:rPr lang="en-US" dirty="0" smtClean="0"/>
                        <a:t>Heb.</a:t>
                      </a:r>
                    </a:p>
                    <a:p>
                      <a:pPr algn="ctr"/>
                      <a:r>
                        <a:rPr lang="en-US" dirty="0" smtClean="0"/>
                        <a:t>MT</a:t>
                      </a:r>
                      <a:endParaRPr lang="en-US" dirty="0"/>
                    </a:p>
                  </a:txBody>
                  <a:tcPr/>
                </a:tc>
                <a:tc>
                  <a:txBody>
                    <a:bodyPr/>
                    <a:lstStyle/>
                    <a:p>
                      <a:pPr algn="ctr"/>
                      <a:r>
                        <a:rPr lang="en-US" dirty="0" smtClean="0">
                          <a:solidFill>
                            <a:srgbClr val="FF0000"/>
                          </a:solidFill>
                        </a:rPr>
                        <a:t>+60</a:t>
                      </a:r>
                      <a:endParaRPr lang="en-US" dirty="0">
                        <a:solidFill>
                          <a:srgbClr val="FF0000"/>
                        </a:solidFill>
                      </a:endParaRPr>
                    </a:p>
                  </a:txBody>
                  <a:tcPr/>
                </a:tc>
                <a:tc>
                  <a:txBody>
                    <a:bodyPr/>
                    <a:lstStyle/>
                    <a:p>
                      <a:pPr algn="ctr"/>
                      <a:r>
                        <a:rPr lang="en-US" dirty="0" smtClean="0"/>
                        <a:t>LXX</a:t>
                      </a:r>
                    </a:p>
                    <a:p>
                      <a:pPr algn="ctr"/>
                      <a:r>
                        <a:rPr lang="en-US" dirty="0" smtClean="0"/>
                        <a:t>(Alex.)</a:t>
                      </a:r>
                      <a:endParaRPr lang="en-US" dirty="0"/>
                    </a:p>
                  </a:txBody>
                  <a:tcPr/>
                </a:tc>
                <a:tc>
                  <a:txBody>
                    <a:bodyPr/>
                    <a:lstStyle/>
                    <a:p>
                      <a:pPr algn="ctr"/>
                      <a:r>
                        <a:rPr lang="en-US" dirty="0" smtClean="0">
                          <a:solidFill>
                            <a:srgbClr val="FF0000"/>
                          </a:solidFill>
                        </a:rPr>
                        <a:t>+60</a:t>
                      </a:r>
                      <a:endParaRPr lang="en-US" dirty="0">
                        <a:solidFill>
                          <a:srgbClr val="FF0000"/>
                        </a:solidFill>
                      </a:endParaRPr>
                    </a:p>
                  </a:txBody>
                  <a:tcPr/>
                </a:tc>
                <a:tc>
                  <a:txBody>
                    <a:bodyPr/>
                    <a:lstStyle/>
                    <a:p>
                      <a:pPr algn="ctr"/>
                      <a:r>
                        <a:rPr lang="en-US" dirty="0" smtClean="0"/>
                        <a:t>LXX</a:t>
                      </a:r>
                    </a:p>
                    <a:p>
                      <a:pPr algn="ctr"/>
                      <a:r>
                        <a:rPr lang="en-US" dirty="0" smtClean="0"/>
                        <a:t>(Vat.)</a:t>
                      </a:r>
                      <a:endParaRPr lang="en-US" dirty="0"/>
                    </a:p>
                  </a:txBody>
                  <a:tcPr/>
                </a:tc>
                <a:tc>
                  <a:txBody>
                    <a:bodyPr/>
                    <a:lstStyle/>
                    <a:p>
                      <a:pPr algn="ctr"/>
                      <a:r>
                        <a:rPr lang="en-US" dirty="0" smtClean="0">
                          <a:solidFill>
                            <a:srgbClr val="FF0000"/>
                          </a:solidFill>
                        </a:rPr>
                        <a:t>+60</a:t>
                      </a:r>
                      <a:endParaRPr lang="en-US" dirty="0">
                        <a:solidFill>
                          <a:srgbClr val="FF0000"/>
                        </a:solidFill>
                      </a:endParaRPr>
                    </a:p>
                  </a:txBody>
                  <a:tcPr/>
                </a:tc>
                <a:tc>
                  <a:txBody>
                    <a:bodyPr/>
                    <a:lstStyle/>
                    <a:p>
                      <a:pPr algn="ctr"/>
                      <a:r>
                        <a:rPr lang="en-US" dirty="0" smtClean="0"/>
                        <a:t>Sam.</a:t>
                      </a:r>
                    </a:p>
                    <a:p>
                      <a:pPr algn="ctr"/>
                      <a:r>
                        <a:rPr lang="en-US" dirty="0" smtClean="0"/>
                        <a:t>Pent.</a:t>
                      </a:r>
                      <a:endParaRPr lang="en-US" dirty="0"/>
                    </a:p>
                  </a:txBody>
                  <a:tcPr/>
                </a:tc>
                <a:tc>
                  <a:txBody>
                    <a:bodyPr/>
                    <a:lstStyle/>
                    <a:p>
                      <a:pPr algn="ctr"/>
                      <a:r>
                        <a:rPr lang="en-US" dirty="0" smtClean="0">
                          <a:solidFill>
                            <a:srgbClr val="FF0000"/>
                          </a:solidFill>
                        </a:rPr>
                        <a:t>+60</a:t>
                      </a:r>
                      <a:endParaRPr lang="en-US" dirty="0">
                        <a:solidFill>
                          <a:srgbClr val="FF0000"/>
                        </a:solidFill>
                      </a:endParaRPr>
                    </a:p>
                  </a:txBody>
                  <a:tcPr/>
                </a:tc>
              </a:tr>
              <a:tr h="370840">
                <a:tc>
                  <a:txBody>
                    <a:bodyPr/>
                    <a:lstStyle/>
                    <a:p>
                      <a:r>
                        <a:rPr lang="en-US" dirty="0" smtClean="0"/>
                        <a:t>Flood</a:t>
                      </a:r>
                      <a:endParaRPr lang="en-US" dirty="0"/>
                    </a:p>
                  </a:txBody>
                  <a:tcPr/>
                </a:tc>
                <a:tc>
                  <a:txBody>
                    <a:bodyPr/>
                    <a:lstStyle/>
                    <a:p>
                      <a:pPr algn="ctr"/>
                      <a:r>
                        <a:rPr lang="en-US" dirty="0" smtClean="0"/>
                        <a:t>2462</a:t>
                      </a:r>
                      <a:endParaRPr lang="en-US" dirty="0"/>
                    </a:p>
                  </a:txBody>
                  <a:tcPr/>
                </a:tc>
                <a:tc>
                  <a:txBody>
                    <a:bodyPr/>
                    <a:lstStyle/>
                    <a:p>
                      <a:pPr algn="ctr"/>
                      <a:r>
                        <a:rPr lang="en-US" dirty="0" smtClean="0">
                          <a:solidFill>
                            <a:srgbClr val="FF0000"/>
                          </a:solidFill>
                        </a:rPr>
                        <a:t>2522</a:t>
                      </a:r>
                      <a:endParaRPr lang="en-US" dirty="0">
                        <a:solidFill>
                          <a:srgbClr val="FF0000"/>
                        </a:solidFill>
                      </a:endParaRPr>
                    </a:p>
                  </a:txBody>
                  <a:tcPr/>
                </a:tc>
                <a:tc>
                  <a:txBody>
                    <a:bodyPr/>
                    <a:lstStyle/>
                    <a:p>
                      <a:pPr algn="ctr"/>
                      <a:r>
                        <a:rPr lang="en-US" dirty="0" smtClean="0"/>
                        <a:t>3242</a:t>
                      </a:r>
                      <a:endParaRPr lang="en-US" dirty="0"/>
                    </a:p>
                  </a:txBody>
                  <a:tcPr/>
                </a:tc>
                <a:tc>
                  <a:txBody>
                    <a:bodyPr/>
                    <a:lstStyle/>
                    <a:p>
                      <a:pPr algn="ctr"/>
                      <a:r>
                        <a:rPr lang="en-US" dirty="0" smtClean="0">
                          <a:solidFill>
                            <a:srgbClr val="FF0000"/>
                          </a:solidFill>
                        </a:rPr>
                        <a:t>3302</a:t>
                      </a:r>
                      <a:endParaRPr lang="en-US" dirty="0">
                        <a:solidFill>
                          <a:srgbClr val="FF0000"/>
                        </a:solidFill>
                      </a:endParaRPr>
                    </a:p>
                  </a:txBody>
                  <a:tcPr/>
                </a:tc>
                <a:tc>
                  <a:txBody>
                    <a:bodyPr/>
                    <a:lstStyle/>
                    <a:p>
                      <a:pPr algn="ctr"/>
                      <a:r>
                        <a:rPr lang="en-US" dirty="0" smtClean="0"/>
                        <a:t>3342</a:t>
                      </a:r>
                      <a:endParaRPr lang="en-US" dirty="0"/>
                    </a:p>
                  </a:txBody>
                  <a:tcPr/>
                </a:tc>
                <a:tc>
                  <a:txBody>
                    <a:bodyPr/>
                    <a:lstStyle/>
                    <a:p>
                      <a:pPr algn="ctr"/>
                      <a:r>
                        <a:rPr lang="en-US" dirty="0" smtClean="0">
                          <a:solidFill>
                            <a:srgbClr val="FF0000"/>
                          </a:solidFill>
                        </a:rPr>
                        <a:t>3402</a:t>
                      </a:r>
                      <a:endParaRPr lang="en-US" dirty="0">
                        <a:solidFill>
                          <a:srgbClr val="FF0000"/>
                        </a:solidFill>
                      </a:endParaRPr>
                    </a:p>
                  </a:txBody>
                  <a:tcPr/>
                </a:tc>
                <a:tc>
                  <a:txBody>
                    <a:bodyPr/>
                    <a:lstStyle/>
                    <a:p>
                      <a:pPr algn="ctr"/>
                      <a:r>
                        <a:rPr lang="en-US" dirty="0" smtClean="0"/>
                        <a:t>3112</a:t>
                      </a:r>
                      <a:endParaRPr lang="en-US" dirty="0"/>
                    </a:p>
                  </a:txBody>
                  <a:tcPr/>
                </a:tc>
                <a:tc>
                  <a:txBody>
                    <a:bodyPr/>
                    <a:lstStyle/>
                    <a:p>
                      <a:pPr algn="ctr"/>
                      <a:r>
                        <a:rPr lang="en-US" dirty="0" smtClean="0">
                          <a:solidFill>
                            <a:srgbClr val="FF0000"/>
                          </a:solidFill>
                        </a:rPr>
                        <a:t>3172</a:t>
                      </a:r>
                      <a:endParaRPr lang="en-US" dirty="0">
                        <a:solidFill>
                          <a:srgbClr val="FF0000"/>
                        </a:solidFill>
                      </a:endParaRPr>
                    </a:p>
                  </a:txBody>
                  <a:tcPr/>
                </a:tc>
              </a:tr>
              <a:tr h="370840">
                <a:tc>
                  <a:txBody>
                    <a:bodyPr/>
                    <a:lstStyle/>
                    <a:p>
                      <a:r>
                        <a:rPr lang="en-US" sz="1400" dirty="0" smtClean="0"/>
                        <a:t>Creation of Adam</a:t>
                      </a:r>
                      <a:endParaRPr lang="en-US" sz="1400" dirty="0"/>
                    </a:p>
                  </a:txBody>
                  <a:tcPr/>
                </a:tc>
                <a:tc>
                  <a:txBody>
                    <a:bodyPr/>
                    <a:lstStyle/>
                    <a:p>
                      <a:pPr algn="ctr"/>
                      <a:r>
                        <a:rPr lang="en-US" dirty="0" smtClean="0"/>
                        <a:t>4118</a:t>
                      </a:r>
                      <a:endParaRPr lang="en-US" dirty="0"/>
                    </a:p>
                  </a:txBody>
                  <a:tcPr/>
                </a:tc>
                <a:tc>
                  <a:txBody>
                    <a:bodyPr/>
                    <a:lstStyle/>
                    <a:p>
                      <a:pPr algn="ctr"/>
                      <a:r>
                        <a:rPr lang="en-US" dirty="0" smtClean="0">
                          <a:solidFill>
                            <a:srgbClr val="FF0000"/>
                          </a:solidFill>
                        </a:rPr>
                        <a:t>4178</a:t>
                      </a:r>
                      <a:endParaRPr lang="en-US" dirty="0">
                        <a:solidFill>
                          <a:srgbClr val="FF0000"/>
                        </a:solidFill>
                      </a:endParaRPr>
                    </a:p>
                  </a:txBody>
                  <a:tcPr/>
                </a:tc>
                <a:tc>
                  <a:txBody>
                    <a:bodyPr/>
                    <a:lstStyle/>
                    <a:p>
                      <a:pPr algn="ctr"/>
                      <a:r>
                        <a:rPr lang="en-US" dirty="0" smtClean="0"/>
                        <a:t>5504</a:t>
                      </a:r>
                      <a:endParaRPr lang="en-US" dirty="0"/>
                    </a:p>
                  </a:txBody>
                  <a:tcPr/>
                </a:tc>
                <a:tc>
                  <a:txBody>
                    <a:bodyPr/>
                    <a:lstStyle/>
                    <a:p>
                      <a:pPr algn="ctr"/>
                      <a:r>
                        <a:rPr lang="en-US" dirty="0" smtClean="0">
                          <a:solidFill>
                            <a:srgbClr val="FF0000"/>
                          </a:solidFill>
                        </a:rPr>
                        <a:t>5564</a:t>
                      </a:r>
                      <a:endParaRPr lang="en-US" dirty="0">
                        <a:solidFill>
                          <a:srgbClr val="FF0000"/>
                        </a:solidFill>
                      </a:endParaRPr>
                    </a:p>
                  </a:txBody>
                  <a:tcPr/>
                </a:tc>
                <a:tc>
                  <a:txBody>
                    <a:bodyPr/>
                    <a:lstStyle/>
                    <a:p>
                      <a:pPr algn="ctr"/>
                      <a:r>
                        <a:rPr lang="en-US" dirty="0" smtClean="0"/>
                        <a:t>584</a:t>
                      </a:r>
                      <a:endParaRPr lang="en-US" dirty="0"/>
                    </a:p>
                  </a:txBody>
                  <a:tcPr/>
                </a:tc>
                <a:tc>
                  <a:txBody>
                    <a:bodyPr/>
                    <a:lstStyle/>
                    <a:p>
                      <a:pPr algn="ctr"/>
                      <a:r>
                        <a:rPr lang="en-US" dirty="0" smtClean="0">
                          <a:solidFill>
                            <a:srgbClr val="FF0000"/>
                          </a:solidFill>
                        </a:rPr>
                        <a:t>5644</a:t>
                      </a:r>
                      <a:endParaRPr lang="en-US" dirty="0">
                        <a:solidFill>
                          <a:srgbClr val="FF0000"/>
                        </a:solidFill>
                      </a:endParaRPr>
                    </a:p>
                  </a:txBody>
                  <a:tcPr/>
                </a:tc>
                <a:tc>
                  <a:txBody>
                    <a:bodyPr/>
                    <a:lstStyle/>
                    <a:p>
                      <a:pPr algn="ctr"/>
                      <a:r>
                        <a:rPr lang="en-US" dirty="0" smtClean="0"/>
                        <a:t>4419</a:t>
                      </a:r>
                      <a:endParaRPr lang="en-US" dirty="0"/>
                    </a:p>
                  </a:txBody>
                  <a:tcPr/>
                </a:tc>
                <a:tc>
                  <a:txBody>
                    <a:bodyPr/>
                    <a:lstStyle/>
                    <a:p>
                      <a:pPr algn="ctr"/>
                      <a:r>
                        <a:rPr lang="en-US" dirty="0" smtClean="0">
                          <a:solidFill>
                            <a:srgbClr val="FF0000"/>
                          </a:solidFill>
                        </a:rPr>
                        <a:t>4479</a:t>
                      </a:r>
                      <a:endParaRPr lang="en-US" dirty="0">
                        <a:solidFill>
                          <a:srgbClr val="FF0000"/>
                        </a:solidFill>
                      </a:endParaRPr>
                    </a:p>
                  </a:txBody>
                  <a:tcPr/>
                </a:tc>
              </a:tr>
            </a:tbl>
          </a:graphicData>
        </a:graphic>
      </p:graphicFrame>
      <p:sp>
        <p:nvSpPr>
          <p:cNvPr id="2" name="TextBox 1"/>
          <p:cNvSpPr txBox="1"/>
          <p:nvPr/>
        </p:nvSpPr>
        <p:spPr>
          <a:xfrm>
            <a:off x="990600" y="4038600"/>
            <a:ext cx="7239000" cy="1938992"/>
          </a:xfrm>
          <a:prstGeom prst="rect">
            <a:avLst/>
          </a:prstGeom>
          <a:noFill/>
        </p:spPr>
        <p:txBody>
          <a:bodyPr wrap="square" rtlCol="0">
            <a:spAutoFit/>
          </a:bodyPr>
          <a:lstStyle/>
          <a:p>
            <a:r>
              <a:rPr lang="en-US" sz="2400" dirty="0" smtClean="0"/>
              <a:t>If Abraham was born when Terah was 130 years old, as may be indicated in Genesis 11:32; 12:4; Acts 7:4 (because Abraham was 75 years old when he left Haran after Terah had died at the age of 205), then 60 years needs to be added  to the BC years of the flood.</a:t>
            </a:r>
            <a:endParaRPr lang="en-US" sz="2400" dirty="0"/>
          </a:p>
        </p:txBody>
      </p:sp>
    </p:spTree>
    <p:extLst>
      <p:ext uri="{BB962C8B-B14F-4D97-AF65-F5344CB8AC3E}">
        <p14:creationId xmlns:p14="http://schemas.microsoft.com/office/powerpoint/2010/main" val="11516686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sp>
        <p:nvSpPr>
          <p:cNvPr id="2" name="Content Placeholder 1"/>
          <p:cNvSpPr>
            <a:spLocks noGrp="1"/>
          </p:cNvSpPr>
          <p:nvPr>
            <p:ph idx="1"/>
          </p:nvPr>
        </p:nvSpPr>
        <p:spPr/>
        <p:txBody>
          <a:bodyPr>
            <a:normAutofit fontScale="92500" lnSpcReduction="20000"/>
          </a:bodyPr>
          <a:lstStyle/>
          <a:p>
            <a:r>
              <a:rPr lang="en-US" dirty="0" smtClean="0"/>
              <a:t>Without doubt, the figure and dates obtained from the Septuagint texts are the most attractive from the viewpoint of currently known historical data from Egypt and Mesopotamia.</a:t>
            </a:r>
          </a:p>
          <a:p>
            <a:r>
              <a:rPr lang="en-US" dirty="0" smtClean="0"/>
              <a:t>The historical data from Egypt and Mesopotamia are relative.  No absoluteness must be assigned to them.</a:t>
            </a:r>
          </a:p>
          <a:p>
            <a:r>
              <a:rPr lang="en-US" dirty="0" smtClean="0"/>
              <a:t>Caution is in order so that biblical materials are not prematurely judged inaccurate or invalid on grounds which scholars are careful enough to regard as relative.</a:t>
            </a:r>
            <a:endParaRPr lang="en-US" dirty="0"/>
          </a:p>
        </p:txBody>
      </p:sp>
    </p:spTree>
    <p:custDataLst>
      <p:tags r:id="rId1"/>
    </p:custDataLst>
    <p:extLst>
      <p:ext uri="{BB962C8B-B14F-4D97-AF65-F5344CB8AC3E}">
        <p14:creationId xmlns:p14="http://schemas.microsoft.com/office/powerpoint/2010/main" val="38102811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sp>
        <p:nvSpPr>
          <p:cNvPr id="2" name="Content Placeholder 1"/>
          <p:cNvSpPr>
            <a:spLocks noGrp="1"/>
          </p:cNvSpPr>
          <p:nvPr>
            <p:ph idx="1"/>
          </p:nvPr>
        </p:nvSpPr>
        <p:spPr/>
        <p:txBody>
          <a:bodyPr/>
          <a:lstStyle/>
          <a:p>
            <a:r>
              <a:rPr lang="en-US" dirty="0" smtClean="0"/>
              <a:t>A truly scientific approach to early world chronologies will not accord to “relative chronology” an absolute status which may serve as a sound basis for decisions concerning personal faith and confidence in the fidelity of the Bible.</a:t>
            </a:r>
            <a:endParaRPr lang="en-US" dirty="0"/>
          </a:p>
        </p:txBody>
      </p:sp>
    </p:spTree>
    <p:extLst>
      <p:ext uri="{BB962C8B-B14F-4D97-AF65-F5344CB8AC3E}">
        <p14:creationId xmlns:p14="http://schemas.microsoft.com/office/powerpoint/2010/main" val="15868204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sp>
        <p:nvSpPr>
          <p:cNvPr id="2" name="Content Placeholder 1"/>
          <p:cNvSpPr>
            <a:spLocks noGrp="1"/>
          </p:cNvSpPr>
          <p:nvPr>
            <p:ph idx="1"/>
          </p:nvPr>
        </p:nvSpPr>
        <p:spPr/>
        <p:txBody>
          <a:bodyPr>
            <a:normAutofit fontScale="62500" lnSpcReduction="20000"/>
          </a:bodyPr>
          <a:lstStyle/>
          <a:p>
            <a:r>
              <a:rPr lang="en-US" dirty="0" smtClean="0"/>
              <a:t>Introduction</a:t>
            </a:r>
          </a:p>
          <a:p>
            <a:r>
              <a:rPr lang="en-US" dirty="0" smtClean="0">
                <a:solidFill>
                  <a:schemeClr val="accent2">
                    <a:lumMod val="75000"/>
                  </a:schemeClr>
                </a:solidFill>
              </a:rPr>
              <a:t>Data Relating to the Line of Descent</a:t>
            </a:r>
          </a:p>
          <a:p>
            <a:pPr lvl="1"/>
            <a:r>
              <a:rPr lang="en-US" dirty="0" smtClean="0"/>
              <a:t>Internal Literary Data:  the Formula of Descent</a:t>
            </a:r>
          </a:p>
          <a:p>
            <a:pPr lvl="1"/>
            <a:r>
              <a:rPr lang="en-US" dirty="0" smtClean="0">
                <a:solidFill>
                  <a:schemeClr val="accent2">
                    <a:lumMod val="75000"/>
                  </a:schemeClr>
                </a:solidFill>
              </a:rPr>
              <a:t>Archaeological-Historical Data</a:t>
            </a:r>
          </a:p>
          <a:p>
            <a:pPr lvl="1"/>
            <a:r>
              <a:rPr lang="en-US" dirty="0" smtClean="0"/>
              <a:t>Biblical-Genealogical Data</a:t>
            </a:r>
          </a:p>
          <a:p>
            <a:r>
              <a:rPr lang="en-US" dirty="0" smtClean="0"/>
              <a:t>Interpretations of Chronological Information in Genesis 5 and 11</a:t>
            </a:r>
          </a:p>
          <a:p>
            <a:pPr lvl="1"/>
            <a:r>
              <a:rPr lang="en-US" dirty="0" smtClean="0"/>
              <a:t>Non-historical Interpretations</a:t>
            </a:r>
          </a:p>
          <a:p>
            <a:pPr lvl="2"/>
            <a:r>
              <a:rPr lang="en-US" dirty="0" smtClean="0"/>
              <a:t>Great Year System</a:t>
            </a:r>
          </a:p>
          <a:p>
            <a:pPr lvl="2"/>
            <a:r>
              <a:rPr lang="en-US" dirty="0" smtClean="0"/>
              <a:t>Secret System</a:t>
            </a:r>
          </a:p>
          <a:p>
            <a:pPr lvl="2"/>
            <a:r>
              <a:rPr lang="en-US" dirty="0" smtClean="0"/>
              <a:t>Systems of Figures</a:t>
            </a:r>
          </a:p>
          <a:p>
            <a:pPr lvl="2"/>
            <a:r>
              <a:rPr lang="en-US" dirty="0" smtClean="0"/>
              <a:t>Discontinuous System</a:t>
            </a:r>
          </a:p>
          <a:p>
            <a:r>
              <a:rPr lang="en-US" dirty="0" smtClean="0"/>
              <a:t>Historical Interpretations</a:t>
            </a:r>
          </a:p>
          <a:p>
            <a:pPr lvl="1"/>
            <a:r>
              <a:rPr lang="en-US" dirty="0" smtClean="0"/>
              <a:t>Successive Method of Reckoning</a:t>
            </a:r>
          </a:p>
          <a:p>
            <a:pPr lvl="1"/>
            <a:r>
              <a:rPr lang="en-US" dirty="0" smtClean="0"/>
              <a:t>Overlapping Method of Reckoning</a:t>
            </a:r>
          </a:p>
          <a:p>
            <a:r>
              <a:rPr lang="en-US" dirty="0" smtClean="0"/>
              <a:t>Conclusion</a:t>
            </a:r>
            <a:endParaRPr lang="en-US" dirty="0"/>
          </a:p>
        </p:txBody>
      </p:sp>
    </p:spTree>
    <p:extLst>
      <p:ext uri="{BB962C8B-B14F-4D97-AF65-F5344CB8AC3E}">
        <p14:creationId xmlns:p14="http://schemas.microsoft.com/office/powerpoint/2010/main" val="18454956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Sumerian King List</a:t>
            </a:r>
            <a:endParaRPr lang="en-US" dirty="0"/>
          </a:p>
        </p:txBody>
      </p:sp>
      <p:sp>
        <p:nvSpPr>
          <p:cNvPr id="2" name="Content Placeholder 1"/>
          <p:cNvSpPr>
            <a:spLocks noGrp="1"/>
          </p:cNvSpPr>
          <p:nvPr>
            <p:ph idx="1"/>
          </p:nvPr>
        </p:nvSpPr>
        <p:spPr/>
        <p:txBody>
          <a:bodyPr/>
          <a:lstStyle/>
          <a:p>
            <a:r>
              <a:rPr lang="en-US" dirty="0" smtClean="0"/>
              <a:t>Closest parallel to Genesis 5 and 11</a:t>
            </a:r>
          </a:p>
          <a:p>
            <a:endParaRPr lang="en-US" dirty="0"/>
          </a:p>
          <a:p>
            <a:r>
              <a:rPr lang="en-US" dirty="0" smtClean="0"/>
              <a:t>Several scholars have claimed that Genesis 5 and 11 are dependent on the Sumerian King List and thus cannot be regarded as a reliable index of time.</a:t>
            </a:r>
            <a:endParaRPr lang="en-US" dirty="0"/>
          </a:p>
        </p:txBody>
      </p:sp>
    </p:spTree>
    <p:custDataLst>
      <p:tags r:id="rId1"/>
    </p:custDataLst>
    <p:extLst>
      <p:ext uri="{BB962C8B-B14F-4D97-AF65-F5344CB8AC3E}">
        <p14:creationId xmlns:p14="http://schemas.microsoft.com/office/powerpoint/2010/main" val="39908443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Results of Investigation</a:t>
            </a:r>
            <a:endParaRPr lang="en-US" dirty="0"/>
          </a:p>
        </p:txBody>
      </p:sp>
      <p:sp>
        <p:nvSpPr>
          <p:cNvPr id="4" name="Text Placeholder 3"/>
          <p:cNvSpPr>
            <a:spLocks noGrp="1"/>
          </p:cNvSpPr>
          <p:nvPr>
            <p:ph type="body" idx="1"/>
          </p:nvPr>
        </p:nvSpPr>
        <p:spPr/>
        <p:txBody>
          <a:bodyPr/>
          <a:lstStyle/>
          <a:p>
            <a:pPr algn="ctr"/>
            <a:r>
              <a:rPr lang="en-US" dirty="0" smtClean="0"/>
              <a:t>Genesis 5 and 11</a:t>
            </a:r>
            <a:endParaRPr lang="en-US" dirty="0"/>
          </a:p>
        </p:txBody>
      </p:sp>
      <p:sp>
        <p:nvSpPr>
          <p:cNvPr id="5" name="Content Placeholder 4"/>
          <p:cNvSpPr>
            <a:spLocks noGrp="1"/>
          </p:cNvSpPr>
          <p:nvPr>
            <p:ph sz="half" idx="2"/>
          </p:nvPr>
        </p:nvSpPr>
        <p:spPr/>
        <p:txBody>
          <a:bodyPr/>
          <a:lstStyle/>
          <a:p>
            <a:pPr marL="514350" indent="-514350">
              <a:buAutoNum type="arabicPeriod"/>
            </a:pPr>
            <a:r>
              <a:rPr lang="en-US" dirty="0" smtClean="0"/>
              <a:t>Semitic names</a:t>
            </a:r>
          </a:p>
          <a:p>
            <a:pPr marL="514350" indent="-514350">
              <a:buAutoNum type="arabicPeriod"/>
            </a:pPr>
            <a:r>
              <a:rPr lang="en-US" dirty="0" smtClean="0"/>
              <a:t>Years of life</a:t>
            </a:r>
          </a:p>
          <a:p>
            <a:pPr marL="514350" indent="-514350">
              <a:buAutoNum type="arabicPeriod"/>
            </a:pPr>
            <a:r>
              <a:rPr lang="en-US" dirty="0" smtClean="0"/>
              <a:t>Line of descent</a:t>
            </a:r>
          </a:p>
          <a:p>
            <a:pPr marL="514350" indent="-514350">
              <a:buAutoNum type="arabicPeriod"/>
            </a:pPr>
            <a:r>
              <a:rPr lang="en-US" dirty="0" smtClean="0"/>
              <a:t>10 antediluvians</a:t>
            </a:r>
          </a:p>
          <a:p>
            <a:pPr marL="514350" indent="-514350">
              <a:buAutoNum type="arabicPeriod"/>
            </a:pPr>
            <a:r>
              <a:rPr lang="en-US" dirty="0" smtClean="0"/>
              <a:t>9 postdiluvians</a:t>
            </a:r>
          </a:p>
          <a:p>
            <a:pPr marL="514350" indent="-514350">
              <a:buAutoNum type="arabicPeriod"/>
            </a:pPr>
            <a:r>
              <a:rPr lang="en-US" dirty="0" smtClean="0"/>
              <a:t>Emphasizes descent</a:t>
            </a:r>
          </a:p>
        </p:txBody>
      </p:sp>
      <p:sp>
        <p:nvSpPr>
          <p:cNvPr id="6" name="Text Placeholder 5"/>
          <p:cNvSpPr>
            <a:spLocks noGrp="1"/>
          </p:cNvSpPr>
          <p:nvPr>
            <p:ph type="body" sz="quarter" idx="3"/>
          </p:nvPr>
        </p:nvSpPr>
        <p:spPr/>
        <p:txBody>
          <a:bodyPr/>
          <a:lstStyle/>
          <a:p>
            <a:pPr algn="ctr"/>
            <a:r>
              <a:rPr lang="en-US" dirty="0" smtClean="0"/>
              <a:t>Sumerian King List</a:t>
            </a:r>
            <a:endParaRPr lang="en-US" dirty="0"/>
          </a:p>
        </p:txBody>
      </p:sp>
      <p:sp>
        <p:nvSpPr>
          <p:cNvPr id="7" name="Content Placeholder 6"/>
          <p:cNvSpPr>
            <a:spLocks noGrp="1"/>
          </p:cNvSpPr>
          <p:nvPr>
            <p:ph sz="quarter" idx="4"/>
          </p:nvPr>
        </p:nvSpPr>
        <p:spPr/>
        <p:txBody>
          <a:bodyPr/>
          <a:lstStyle/>
          <a:p>
            <a:pPr marL="514350" indent="-514350">
              <a:buAutoNum type="arabicPeriod"/>
            </a:pPr>
            <a:r>
              <a:rPr lang="en-US" dirty="0" smtClean="0"/>
              <a:t>Non-Semitic names</a:t>
            </a:r>
          </a:p>
          <a:p>
            <a:pPr marL="514350" indent="-514350">
              <a:buAutoNum type="arabicPeriod"/>
            </a:pPr>
            <a:r>
              <a:rPr lang="en-US" dirty="0" smtClean="0"/>
              <a:t>Years of reign</a:t>
            </a:r>
          </a:p>
          <a:p>
            <a:pPr marL="514350" indent="-514350">
              <a:buAutoNum type="arabicPeriod"/>
            </a:pPr>
            <a:r>
              <a:rPr lang="en-US" dirty="0" smtClean="0"/>
              <a:t>Succession of kings</a:t>
            </a:r>
          </a:p>
          <a:p>
            <a:pPr marL="514350" indent="-514350">
              <a:buAutoNum type="arabicPeriod"/>
            </a:pPr>
            <a:r>
              <a:rPr lang="en-US" dirty="0" smtClean="0"/>
              <a:t>7-10 antediluvians</a:t>
            </a:r>
          </a:p>
          <a:p>
            <a:pPr marL="514350" indent="-514350">
              <a:buAutoNum type="arabicPeriod"/>
            </a:pPr>
            <a:r>
              <a:rPr lang="en-US" dirty="0" smtClean="0"/>
              <a:t>39 postdiluvians</a:t>
            </a:r>
          </a:p>
          <a:p>
            <a:pPr marL="514350" indent="-514350">
              <a:buAutoNum type="arabicPeriod"/>
            </a:pPr>
            <a:r>
              <a:rPr lang="en-US" dirty="0" smtClean="0"/>
              <a:t>Emphasizes kingship in only one city at a time</a:t>
            </a:r>
            <a:endParaRPr lang="en-US" dirty="0"/>
          </a:p>
        </p:txBody>
      </p:sp>
    </p:spTree>
    <p:custDataLst>
      <p:tags r:id="rId1"/>
    </p:custDataLst>
    <p:extLst>
      <p:ext uri="{BB962C8B-B14F-4D97-AF65-F5344CB8AC3E}">
        <p14:creationId xmlns:p14="http://schemas.microsoft.com/office/powerpoint/2010/main" val="34595028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fade">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fade">
                                      <p:cBhvr>
                                        <p:cTn id="32" dur="500"/>
                                        <p:tgtEl>
                                          <p:spTgt spid="7">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Effect transition="in" filter="fade">
                                      <p:cBhvr>
                                        <p:cTn id="37" dur="500"/>
                                        <p:tgtEl>
                                          <p:spTgt spid="5">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3" end="3"/>
                                            </p:txEl>
                                          </p:spTgt>
                                        </p:tgtEl>
                                        <p:attrNameLst>
                                          <p:attrName>style.visibility</p:attrName>
                                        </p:attrNameLst>
                                      </p:cBhvr>
                                      <p:to>
                                        <p:strVal val="visible"/>
                                      </p:to>
                                    </p:set>
                                    <p:animEffect transition="in" filter="fade">
                                      <p:cBhvr>
                                        <p:cTn id="42" dur="500"/>
                                        <p:tgtEl>
                                          <p:spTgt spid="7">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4" end="4"/>
                                            </p:txEl>
                                          </p:spTgt>
                                        </p:tgtEl>
                                        <p:attrNameLst>
                                          <p:attrName>style.visibility</p:attrName>
                                        </p:attrNameLst>
                                      </p:cBhvr>
                                      <p:to>
                                        <p:strVal val="visible"/>
                                      </p:to>
                                    </p:set>
                                    <p:animEffect transition="in" filter="fade">
                                      <p:cBhvr>
                                        <p:cTn id="47" dur="500"/>
                                        <p:tgtEl>
                                          <p:spTgt spid="5">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
                                            <p:txEl>
                                              <p:pRg st="4" end="4"/>
                                            </p:txEl>
                                          </p:spTgt>
                                        </p:tgtEl>
                                        <p:attrNameLst>
                                          <p:attrName>style.visibility</p:attrName>
                                        </p:attrNameLst>
                                      </p:cBhvr>
                                      <p:to>
                                        <p:strVal val="visible"/>
                                      </p:to>
                                    </p:set>
                                    <p:animEffect transition="in" filter="fade">
                                      <p:cBhvr>
                                        <p:cTn id="52" dur="500"/>
                                        <p:tgtEl>
                                          <p:spTgt spid="7">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
                                            <p:txEl>
                                              <p:pRg st="5" end="5"/>
                                            </p:txEl>
                                          </p:spTgt>
                                        </p:tgtEl>
                                        <p:attrNameLst>
                                          <p:attrName>style.visibility</p:attrName>
                                        </p:attrNameLst>
                                      </p:cBhvr>
                                      <p:to>
                                        <p:strVal val="visible"/>
                                      </p:to>
                                    </p:set>
                                    <p:animEffect transition="in" filter="fade">
                                      <p:cBhvr>
                                        <p:cTn id="57" dur="500"/>
                                        <p:tgtEl>
                                          <p:spTgt spid="5">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7">
                                            <p:txEl>
                                              <p:pRg st="5" end="5"/>
                                            </p:txEl>
                                          </p:spTgt>
                                        </p:tgtEl>
                                        <p:attrNameLst>
                                          <p:attrName>style.visibility</p:attrName>
                                        </p:attrNameLst>
                                      </p:cBhvr>
                                      <p:to>
                                        <p:strVal val="visible"/>
                                      </p:to>
                                    </p:set>
                                    <p:animEffect transition="in" filter="fade">
                                      <p:cBhvr>
                                        <p:cTn id="6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Results of Investigation</a:t>
            </a:r>
            <a:endParaRPr lang="en-US" dirty="0"/>
          </a:p>
        </p:txBody>
      </p:sp>
      <p:sp>
        <p:nvSpPr>
          <p:cNvPr id="4" name="Text Placeholder 3"/>
          <p:cNvSpPr>
            <a:spLocks noGrp="1"/>
          </p:cNvSpPr>
          <p:nvPr>
            <p:ph type="body" idx="1"/>
          </p:nvPr>
        </p:nvSpPr>
        <p:spPr/>
        <p:txBody>
          <a:bodyPr/>
          <a:lstStyle/>
          <a:p>
            <a:pPr algn="ctr"/>
            <a:r>
              <a:rPr lang="en-US" dirty="0" smtClean="0"/>
              <a:t>Genesis 5 and 11</a:t>
            </a:r>
            <a:endParaRPr lang="en-US" dirty="0"/>
          </a:p>
        </p:txBody>
      </p:sp>
      <p:sp>
        <p:nvSpPr>
          <p:cNvPr id="5" name="Content Placeholder 4"/>
          <p:cNvSpPr>
            <a:spLocks noGrp="1"/>
          </p:cNvSpPr>
          <p:nvPr>
            <p:ph sz="half" idx="2"/>
          </p:nvPr>
        </p:nvSpPr>
        <p:spPr/>
        <p:txBody>
          <a:bodyPr/>
          <a:lstStyle/>
          <a:p>
            <a:pPr marL="0" indent="0">
              <a:buNone/>
            </a:pPr>
            <a:r>
              <a:rPr lang="en-US" dirty="0" smtClean="0"/>
              <a:t>7. Chronogenealogies </a:t>
            </a:r>
          </a:p>
          <a:p>
            <a:pPr marL="0" indent="0">
              <a:buNone/>
            </a:pPr>
            <a:r>
              <a:rPr lang="en-US" dirty="0" smtClean="0"/>
              <a:t>8. Structures not identical</a:t>
            </a:r>
          </a:p>
          <a:p>
            <a:pPr marL="0" indent="0">
              <a:buNone/>
            </a:pPr>
            <a:r>
              <a:rPr lang="en-US" dirty="0" smtClean="0"/>
              <a:t>9. Focuses on chronological information</a:t>
            </a:r>
          </a:p>
        </p:txBody>
      </p:sp>
      <p:sp>
        <p:nvSpPr>
          <p:cNvPr id="6" name="Text Placeholder 5"/>
          <p:cNvSpPr>
            <a:spLocks noGrp="1"/>
          </p:cNvSpPr>
          <p:nvPr>
            <p:ph type="body" sz="quarter" idx="3"/>
          </p:nvPr>
        </p:nvSpPr>
        <p:spPr/>
        <p:txBody>
          <a:bodyPr/>
          <a:lstStyle/>
          <a:p>
            <a:pPr algn="ctr"/>
            <a:r>
              <a:rPr lang="en-US" dirty="0" smtClean="0"/>
              <a:t>Sumerian King List</a:t>
            </a:r>
            <a:endParaRPr lang="en-US" dirty="0"/>
          </a:p>
        </p:txBody>
      </p:sp>
      <p:sp>
        <p:nvSpPr>
          <p:cNvPr id="7" name="Content Placeholder 6"/>
          <p:cNvSpPr>
            <a:spLocks noGrp="1"/>
          </p:cNvSpPr>
          <p:nvPr>
            <p:ph sz="quarter" idx="4"/>
          </p:nvPr>
        </p:nvSpPr>
        <p:spPr/>
        <p:txBody>
          <a:bodyPr/>
          <a:lstStyle/>
          <a:p>
            <a:pPr marL="0" indent="0">
              <a:buNone/>
            </a:pPr>
            <a:r>
              <a:rPr lang="en-US" dirty="0" smtClean="0"/>
              <a:t>7. City dynasties/rulers</a:t>
            </a:r>
          </a:p>
          <a:p>
            <a:pPr marL="0" indent="0">
              <a:buNone/>
            </a:pPr>
            <a:r>
              <a:rPr lang="en-US" dirty="0" smtClean="0"/>
              <a:t>8. Structures not identical</a:t>
            </a:r>
          </a:p>
          <a:p>
            <a:pPr marL="0" indent="0">
              <a:buNone/>
            </a:pPr>
            <a:r>
              <a:rPr lang="en-US" dirty="0" smtClean="0"/>
              <a:t>9. Contains only occasional chronological information</a:t>
            </a:r>
            <a:endParaRPr lang="en-US" dirty="0"/>
          </a:p>
        </p:txBody>
      </p:sp>
    </p:spTree>
    <p:custDataLst>
      <p:tags r:id="rId1"/>
    </p:custDataLst>
    <p:extLst>
      <p:ext uri="{BB962C8B-B14F-4D97-AF65-F5344CB8AC3E}">
        <p14:creationId xmlns:p14="http://schemas.microsoft.com/office/powerpoint/2010/main" val="31426307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fade">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fade">
                                      <p:cBhvr>
                                        <p:cTn id="3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sp>
        <p:nvSpPr>
          <p:cNvPr id="2" name="Content Placeholder 1"/>
          <p:cNvSpPr>
            <a:spLocks noGrp="1"/>
          </p:cNvSpPr>
          <p:nvPr>
            <p:ph idx="1"/>
          </p:nvPr>
        </p:nvSpPr>
        <p:spPr/>
        <p:txBody>
          <a:bodyPr/>
          <a:lstStyle/>
          <a:p>
            <a:r>
              <a:rPr lang="en-US" dirty="0" smtClean="0"/>
              <a:t>The genealogies in Genesis 5 and 11 are unique within and outside of Scripture.</a:t>
            </a:r>
          </a:p>
          <a:p>
            <a:endParaRPr lang="en-US" dirty="0"/>
          </a:p>
          <a:p>
            <a:r>
              <a:rPr lang="en-US" dirty="0" smtClean="0"/>
              <a:t>They are called chronogenealogies because of the mixture of both chronological and genealogical data.</a:t>
            </a:r>
            <a:endParaRPr lang="en-US" dirty="0"/>
          </a:p>
        </p:txBody>
      </p:sp>
    </p:spTree>
    <p:custDataLst>
      <p:tags r:id="rId1"/>
    </p:custDataLst>
    <p:extLst>
      <p:ext uri="{BB962C8B-B14F-4D97-AF65-F5344CB8AC3E}">
        <p14:creationId xmlns:p14="http://schemas.microsoft.com/office/powerpoint/2010/main" val="32849150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smtClean="0"/>
              <a:t>Conclusion</a:t>
            </a:r>
            <a:endParaRPr lang="en-US" dirty="0"/>
          </a:p>
        </p:txBody>
      </p:sp>
      <p:sp>
        <p:nvSpPr>
          <p:cNvPr id="8" name="Content Placeholder 7"/>
          <p:cNvSpPr>
            <a:spLocks noGrp="1"/>
          </p:cNvSpPr>
          <p:nvPr>
            <p:ph idx="1"/>
          </p:nvPr>
        </p:nvSpPr>
        <p:spPr/>
        <p:txBody>
          <a:bodyPr>
            <a:normAutofit fontScale="85000" lnSpcReduction="20000"/>
          </a:bodyPr>
          <a:lstStyle/>
          <a:p>
            <a:r>
              <a:rPr lang="en-US" dirty="0" smtClean="0"/>
              <a:t>The Sumerian King List is not a source directly or indirectly for Genesis 5 and 11.</a:t>
            </a:r>
          </a:p>
          <a:p>
            <a:endParaRPr lang="en-US" dirty="0"/>
          </a:p>
          <a:p>
            <a:r>
              <a:rPr lang="en-US" dirty="0" smtClean="0"/>
              <a:t>Genesis 5 and 11:10-26 are without a parallel in the ancient world.</a:t>
            </a:r>
          </a:p>
          <a:p>
            <a:endParaRPr lang="en-US" dirty="0"/>
          </a:p>
          <a:p>
            <a:r>
              <a:rPr lang="en-US" dirty="0" smtClean="0"/>
              <a:t>It is most precarious and methodologically unsound to interpret the biblical chronogenealogies on the basis of ancient Near Eastern materials.  The proper function and meaning can be determined in their own contextual settings in Genesis 1-11 and the Bible as a whole.</a:t>
            </a:r>
            <a:endParaRPr lang="en-US" dirty="0"/>
          </a:p>
        </p:txBody>
      </p:sp>
    </p:spTree>
    <p:custDataLst>
      <p:tags r:id="rId1"/>
    </p:custDataLst>
    <p:extLst>
      <p:ext uri="{BB962C8B-B14F-4D97-AF65-F5344CB8AC3E}">
        <p14:creationId xmlns:p14="http://schemas.microsoft.com/office/powerpoint/2010/main" val="3887241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fade">
                                      <p:cBhvr>
                                        <p:cTn id="1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sp>
        <p:nvSpPr>
          <p:cNvPr id="2" name="Content Placeholder 1"/>
          <p:cNvSpPr>
            <a:spLocks noGrp="1"/>
          </p:cNvSpPr>
          <p:nvPr>
            <p:ph idx="1"/>
          </p:nvPr>
        </p:nvSpPr>
        <p:spPr/>
        <p:txBody>
          <a:bodyPr>
            <a:normAutofit fontScale="62500" lnSpcReduction="20000"/>
          </a:bodyPr>
          <a:lstStyle/>
          <a:p>
            <a:r>
              <a:rPr lang="en-US" dirty="0" smtClean="0"/>
              <a:t>Introduction</a:t>
            </a:r>
          </a:p>
          <a:p>
            <a:r>
              <a:rPr lang="en-US" dirty="0" smtClean="0"/>
              <a:t>Data Relating to the Line of Descent</a:t>
            </a:r>
          </a:p>
          <a:p>
            <a:pPr lvl="1"/>
            <a:r>
              <a:rPr lang="en-US" dirty="0" smtClean="0"/>
              <a:t>Internal Literary Data:  the Formula of Descent</a:t>
            </a:r>
          </a:p>
          <a:p>
            <a:pPr lvl="1"/>
            <a:r>
              <a:rPr lang="en-US" dirty="0" smtClean="0"/>
              <a:t>Archaeological-Historical Data</a:t>
            </a:r>
          </a:p>
          <a:p>
            <a:pPr lvl="1"/>
            <a:r>
              <a:rPr lang="en-US" dirty="0" smtClean="0">
                <a:solidFill>
                  <a:schemeClr val="accent2">
                    <a:lumMod val="75000"/>
                  </a:schemeClr>
                </a:solidFill>
              </a:rPr>
              <a:t>Biblical-Genealogical Data</a:t>
            </a:r>
          </a:p>
          <a:p>
            <a:r>
              <a:rPr lang="en-US" dirty="0" smtClean="0"/>
              <a:t>Interpretations of Chronological Information in Genesis 5 and 11</a:t>
            </a:r>
          </a:p>
          <a:p>
            <a:pPr lvl="1"/>
            <a:r>
              <a:rPr lang="en-US" dirty="0" smtClean="0"/>
              <a:t>Non-historical Interpretations</a:t>
            </a:r>
          </a:p>
          <a:p>
            <a:pPr lvl="2"/>
            <a:r>
              <a:rPr lang="en-US" dirty="0" smtClean="0"/>
              <a:t>Great Year System</a:t>
            </a:r>
          </a:p>
          <a:p>
            <a:pPr lvl="2"/>
            <a:r>
              <a:rPr lang="en-US" dirty="0" smtClean="0"/>
              <a:t>Secret System</a:t>
            </a:r>
          </a:p>
          <a:p>
            <a:pPr lvl="2"/>
            <a:r>
              <a:rPr lang="en-US" dirty="0" smtClean="0"/>
              <a:t>Systems of Figures</a:t>
            </a:r>
          </a:p>
          <a:p>
            <a:pPr lvl="2"/>
            <a:r>
              <a:rPr lang="en-US" dirty="0" smtClean="0"/>
              <a:t>Discontinuous System</a:t>
            </a:r>
          </a:p>
          <a:p>
            <a:r>
              <a:rPr lang="en-US" dirty="0" smtClean="0"/>
              <a:t>Historical Interpretations</a:t>
            </a:r>
          </a:p>
          <a:p>
            <a:pPr lvl="1"/>
            <a:r>
              <a:rPr lang="en-US" dirty="0" smtClean="0"/>
              <a:t>Successive Method of Reckoning</a:t>
            </a:r>
          </a:p>
          <a:p>
            <a:pPr lvl="1"/>
            <a:r>
              <a:rPr lang="en-US" dirty="0" smtClean="0"/>
              <a:t>Overlapping Method of Reckoning</a:t>
            </a:r>
          </a:p>
          <a:p>
            <a:r>
              <a:rPr lang="en-US" dirty="0" smtClean="0"/>
              <a:t>Conclusion</a:t>
            </a:r>
            <a:endParaRPr lang="en-US" dirty="0"/>
          </a:p>
        </p:txBody>
      </p:sp>
    </p:spTree>
    <p:extLst>
      <p:ext uri="{BB962C8B-B14F-4D97-AF65-F5344CB8AC3E}">
        <p14:creationId xmlns:p14="http://schemas.microsoft.com/office/powerpoint/2010/main" val="28938669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Discontinuous Genealogies</a:t>
            </a:r>
            <a:endParaRPr lang="en-US" dirty="0"/>
          </a:p>
        </p:txBody>
      </p:sp>
      <p:sp>
        <p:nvSpPr>
          <p:cNvPr id="4" name="Text Placeholder 3"/>
          <p:cNvSpPr>
            <a:spLocks noGrp="1"/>
          </p:cNvSpPr>
          <p:nvPr>
            <p:ph type="body" idx="1"/>
          </p:nvPr>
        </p:nvSpPr>
        <p:spPr/>
        <p:txBody>
          <a:bodyPr>
            <a:noAutofit/>
          </a:bodyPr>
          <a:lstStyle/>
          <a:p>
            <a:r>
              <a:rPr lang="en-US" sz="2000" dirty="0" smtClean="0"/>
              <a:t>Genealogy of Jesus</a:t>
            </a:r>
          </a:p>
          <a:p>
            <a:r>
              <a:rPr lang="en-US" sz="2000" dirty="0" smtClean="0"/>
              <a:t>Matthew 1:1-17</a:t>
            </a:r>
            <a:endParaRPr lang="en-US" sz="2000" dirty="0"/>
          </a:p>
        </p:txBody>
      </p:sp>
      <p:sp>
        <p:nvSpPr>
          <p:cNvPr id="5" name="Content Placeholder 4"/>
          <p:cNvSpPr>
            <a:spLocks noGrp="1"/>
          </p:cNvSpPr>
          <p:nvPr>
            <p:ph sz="half" idx="2"/>
          </p:nvPr>
        </p:nvSpPr>
        <p:spPr/>
        <p:txBody>
          <a:bodyPr/>
          <a:lstStyle/>
          <a:p>
            <a:r>
              <a:rPr lang="en-US" dirty="0" smtClean="0"/>
              <a:t>Joram begat Uzziah</a:t>
            </a:r>
            <a:endParaRPr lang="en-US" dirty="0"/>
          </a:p>
        </p:txBody>
      </p:sp>
      <p:sp>
        <p:nvSpPr>
          <p:cNvPr id="6" name="Text Placeholder 5"/>
          <p:cNvSpPr>
            <a:spLocks noGrp="1"/>
          </p:cNvSpPr>
          <p:nvPr>
            <p:ph type="body" sz="quarter" idx="3"/>
          </p:nvPr>
        </p:nvSpPr>
        <p:spPr/>
        <p:txBody>
          <a:bodyPr>
            <a:normAutofit fontScale="25000" lnSpcReduction="20000"/>
          </a:bodyPr>
          <a:lstStyle/>
          <a:p>
            <a:endParaRPr lang="en-US" dirty="0" smtClean="0"/>
          </a:p>
          <a:p>
            <a:r>
              <a:rPr lang="en-US" sz="8000" dirty="0" smtClean="0"/>
              <a:t>OT Genealogies</a:t>
            </a:r>
          </a:p>
          <a:p>
            <a:r>
              <a:rPr lang="en-US" sz="8000" dirty="0" smtClean="0"/>
              <a:t>2 Kings 8:25; 11:2;14:1, 21</a:t>
            </a:r>
            <a:endParaRPr lang="en-US" sz="8000" dirty="0"/>
          </a:p>
        </p:txBody>
      </p:sp>
      <p:sp>
        <p:nvSpPr>
          <p:cNvPr id="7" name="Content Placeholder 6"/>
          <p:cNvSpPr>
            <a:spLocks noGrp="1"/>
          </p:cNvSpPr>
          <p:nvPr>
            <p:ph sz="quarter" idx="4"/>
          </p:nvPr>
        </p:nvSpPr>
        <p:spPr/>
        <p:txBody>
          <a:bodyPr/>
          <a:lstStyle/>
          <a:p>
            <a:r>
              <a:rPr lang="en-US" dirty="0" smtClean="0"/>
              <a:t>Joram</a:t>
            </a:r>
          </a:p>
          <a:p>
            <a:r>
              <a:rPr lang="en-US" dirty="0" smtClean="0"/>
              <a:t>Ahaziah</a:t>
            </a:r>
          </a:p>
          <a:p>
            <a:r>
              <a:rPr lang="en-US" dirty="0" smtClean="0"/>
              <a:t>Joash</a:t>
            </a:r>
          </a:p>
          <a:p>
            <a:r>
              <a:rPr lang="en-US" dirty="0" smtClean="0"/>
              <a:t>Amazziah</a:t>
            </a:r>
          </a:p>
          <a:p>
            <a:r>
              <a:rPr lang="en-US" dirty="0" smtClean="0"/>
              <a:t>Uzziah</a:t>
            </a:r>
            <a:endParaRPr lang="en-US" dirty="0"/>
          </a:p>
        </p:txBody>
      </p:sp>
    </p:spTree>
    <p:custDataLst>
      <p:tags r:id="rId1"/>
    </p:custDataLst>
    <p:extLst>
      <p:ext uri="{BB962C8B-B14F-4D97-AF65-F5344CB8AC3E}">
        <p14:creationId xmlns:p14="http://schemas.microsoft.com/office/powerpoint/2010/main" val="39423860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fade">
                                      <p:cBhvr>
                                        <p:cTn id="20" dur="500"/>
                                        <p:tgtEl>
                                          <p:spTgt spid="6">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fade">
                                      <p:cBhvr>
                                        <p:cTn id="23" dur="500"/>
                                        <p:tgtEl>
                                          <p:spTgt spid="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fade">
                                      <p:cBhvr>
                                        <p:cTn id="28" dur="500"/>
                                        <p:tgtEl>
                                          <p:spTgt spid="7">
                                            <p:txEl>
                                              <p:pRg st="0" end="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animEffect transition="in" filter="fade">
                                      <p:cBhvr>
                                        <p:cTn id="31" dur="500"/>
                                        <p:tgtEl>
                                          <p:spTgt spid="7">
                                            <p:txEl>
                                              <p:pRg st="1" end="1"/>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7">
                                            <p:txEl>
                                              <p:pRg st="2" end="2"/>
                                            </p:txEl>
                                          </p:spTgt>
                                        </p:tgtEl>
                                        <p:attrNameLst>
                                          <p:attrName>style.visibility</p:attrName>
                                        </p:attrNameLst>
                                      </p:cBhvr>
                                      <p:to>
                                        <p:strVal val="visible"/>
                                      </p:to>
                                    </p:set>
                                    <p:animEffect transition="in" filter="fade">
                                      <p:cBhvr>
                                        <p:cTn id="34" dur="500"/>
                                        <p:tgtEl>
                                          <p:spTgt spid="7">
                                            <p:txEl>
                                              <p:pRg st="2" end="2"/>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Effect transition="in" filter="fade">
                                      <p:cBhvr>
                                        <p:cTn id="37" dur="500"/>
                                        <p:tgtEl>
                                          <p:spTgt spid="7">
                                            <p:txEl>
                                              <p:pRg st="3" end="3"/>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7">
                                            <p:txEl>
                                              <p:pRg st="4" end="4"/>
                                            </p:txEl>
                                          </p:spTgt>
                                        </p:tgtEl>
                                        <p:attrNameLst>
                                          <p:attrName>style.visibility</p:attrName>
                                        </p:attrNameLst>
                                      </p:cBhvr>
                                      <p:to>
                                        <p:strVal val="visible"/>
                                      </p:to>
                                    </p:set>
                                    <p:animEffect transition="in" filter="fade">
                                      <p:cBhvr>
                                        <p:cTn id="40"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dirty="0"/>
          </a:p>
        </p:txBody>
      </p:sp>
      <p:sp>
        <p:nvSpPr>
          <p:cNvPr id="8" name="Content Placeholder 7"/>
          <p:cNvSpPr>
            <a:spLocks noGrp="1"/>
          </p:cNvSpPr>
          <p:nvPr>
            <p:ph idx="1"/>
          </p:nvPr>
        </p:nvSpPr>
        <p:spPr/>
        <p:txBody>
          <a:bodyPr/>
          <a:lstStyle/>
          <a:p>
            <a:r>
              <a:rPr lang="en-US" dirty="0" smtClean="0"/>
              <a:t>It has been suggested that since other biblical genealogies contain discontinuities, the  chronogenealogies in Genesis 5 and 11 do as well.</a:t>
            </a:r>
            <a:endParaRPr lang="en-US" dirty="0"/>
          </a:p>
        </p:txBody>
      </p:sp>
    </p:spTree>
    <p:extLst>
      <p:ext uri="{BB962C8B-B14F-4D97-AF65-F5344CB8AC3E}">
        <p14:creationId xmlns:p14="http://schemas.microsoft.com/office/powerpoint/2010/main" val="18844629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sp>
        <p:nvSpPr>
          <p:cNvPr id="2" name="Content Placeholder 1"/>
          <p:cNvSpPr>
            <a:spLocks noGrp="1"/>
          </p:cNvSpPr>
          <p:nvPr>
            <p:ph idx="1"/>
          </p:nvPr>
        </p:nvSpPr>
        <p:spPr/>
        <p:txBody>
          <a:bodyPr/>
          <a:lstStyle/>
          <a:p>
            <a:pPr marL="0" indent="0">
              <a:buNone/>
            </a:pPr>
            <a:r>
              <a:rPr lang="en-US" dirty="0" smtClean="0"/>
              <a:t>It is suggested that the structure of Genesis 5 and 11 with 10 antediluvian and 10 post diluvian patriarchs is an intentional arrangement</a:t>
            </a:r>
          </a:p>
          <a:p>
            <a:pPr marL="0" indent="0">
              <a:buNone/>
            </a:pPr>
            <a:endParaRPr lang="en-US" dirty="0"/>
          </a:p>
          <a:p>
            <a:pPr marL="0" indent="0">
              <a:buNone/>
            </a:pPr>
            <a:r>
              <a:rPr lang="en-US" dirty="0" smtClean="0"/>
              <a:t>Similar to Matthew 1:1-17 which has three sets of 14 ancestors</a:t>
            </a:r>
            <a:endParaRPr lang="en-US" dirty="0"/>
          </a:p>
        </p:txBody>
      </p:sp>
    </p:spTree>
    <p:custDataLst>
      <p:tags r:id="rId1"/>
    </p:custDataLst>
    <p:extLst>
      <p:ext uri="{BB962C8B-B14F-4D97-AF65-F5344CB8AC3E}">
        <p14:creationId xmlns:p14="http://schemas.microsoft.com/office/powerpoint/2010/main" val="18243001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10 and 10?</a:t>
            </a:r>
            <a:endParaRPr lang="en-US" dirty="0"/>
          </a:p>
        </p:txBody>
      </p:sp>
      <p:sp>
        <p:nvSpPr>
          <p:cNvPr id="5" name="Text Placeholder 4"/>
          <p:cNvSpPr>
            <a:spLocks noGrp="1"/>
          </p:cNvSpPr>
          <p:nvPr>
            <p:ph type="body" idx="1"/>
          </p:nvPr>
        </p:nvSpPr>
        <p:spPr/>
        <p:txBody>
          <a:bodyPr>
            <a:normAutofit fontScale="77500" lnSpcReduction="20000"/>
          </a:bodyPr>
          <a:lstStyle/>
          <a:p>
            <a:pPr algn="ctr"/>
            <a:r>
              <a:rPr lang="en-US" dirty="0" smtClean="0"/>
              <a:t>Genesis 5</a:t>
            </a:r>
          </a:p>
          <a:p>
            <a:pPr algn="ctr"/>
            <a:r>
              <a:rPr lang="en-US" dirty="0" smtClean="0"/>
              <a:t>Antediluvian</a:t>
            </a:r>
            <a:endParaRPr lang="en-US" dirty="0"/>
          </a:p>
        </p:txBody>
      </p:sp>
      <p:sp>
        <p:nvSpPr>
          <p:cNvPr id="6" name="Content Placeholder 5"/>
          <p:cNvSpPr>
            <a:spLocks noGrp="1"/>
          </p:cNvSpPr>
          <p:nvPr>
            <p:ph sz="half" idx="2"/>
          </p:nvPr>
        </p:nvSpPr>
        <p:spPr/>
        <p:txBody>
          <a:bodyPr>
            <a:normAutofit fontScale="92500" lnSpcReduction="10000"/>
          </a:bodyPr>
          <a:lstStyle/>
          <a:p>
            <a:pPr marL="514350" indent="-514350">
              <a:buAutoNum type="arabicPeriod"/>
            </a:pPr>
            <a:r>
              <a:rPr lang="en-US" dirty="0" smtClean="0"/>
              <a:t>Adam</a:t>
            </a:r>
          </a:p>
          <a:p>
            <a:pPr marL="514350" indent="-514350">
              <a:buAutoNum type="arabicPeriod"/>
            </a:pPr>
            <a:r>
              <a:rPr lang="en-US" dirty="0" smtClean="0"/>
              <a:t>Seth</a:t>
            </a:r>
          </a:p>
          <a:p>
            <a:pPr marL="514350" indent="-514350">
              <a:buAutoNum type="arabicPeriod"/>
            </a:pPr>
            <a:r>
              <a:rPr lang="en-US" dirty="0" err="1" smtClean="0"/>
              <a:t>Enosh</a:t>
            </a:r>
            <a:endParaRPr lang="en-US" dirty="0" smtClean="0"/>
          </a:p>
          <a:p>
            <a:pPr marL="514350" indent="-514350">
              <a:buAutoNum type="arabicPeriod"/>
            </a:pPr>
            <a:r>
              <a:rPr lang="en-US" dirty="0" err="1" smtClean="0"/>
              <a:t>Kenan</a:t>
            </a:r>
            <a:endParaRPr lang="en-US" dirty="0" smtClean="0"/>
          </a:p>
          <a:p>
            <a:pPr marL="514350" indent="-514350">
              <a:buAutoNum type="arabicPeriod"/>
            </a:pPr>
            <a:r>
              <a:rPr lang="en-US" dirty="0" err="1" smtClean="0"/>
              <a:t>Mahalalel</a:t>
            </a:r>
            <a:endParaRPr lang="en-US" dirty="0" smtClean="0"/>
          </a:p>
          <a:p>
            <a:pPr marL="514350" indent="-514350">
              <a:buAutoNum type="arabicPeriod"/>
            </a:pPr>
            <a:r>
              <a:rPr lang="en-US" dirty="0" smtClean="0"/>
              <a:t>Jared</a:t>
            </a:r>
          </a:p>
          <a:p>
            <a:pPr marL="514350" indent="-514350">
              <a:buAutoNum type="arabicPeriod"/>
            </a:pPr>
            <a:r>
              <a:rPr lang="en-US" dirty="0" smtClean="0"/>
              <a:t>Enoch</a:t>
            </a:r>
          </a:p>
          <a:p>
            <a:pPr marL="514350" indent="-514350">
              <a:buAutoNum type="arabicPeriod"/>
            </a:pPr>
            <a:r>
              <a:rPr lang="en-US" dirty="0" smtClean="0"/>
              <a:t>Methuselah</a:t>
            </a:r>
          </a:p>
          <a:p>
            <a:pPr marL="514350" indent="-514350">
              <a:buAutoNum type="arabicPeriod"/>
            </a:pPr>
            <a:r>
              <a:rPr lang="en-US" dirty="0" err="1" smtClean="0"/>
              <a:t>Lamech</a:t>
            </a:r>
            <a:endParaRPr lang="en-US" dirty="0" smtClean="0"/>
          </a:p>
          <a:p>
            <a:pPr marL="514350" indent="-514350">
              <a:buAutoNum type="arabicPeriod"/>
            </a:pPr>
            <a:r>
              <a:rPr lang="en-US" dirty="0" smtClean="0"/>
              <a:t>Noah (had 3 sons)</a:t>
            </a:r>
          </a:p>
          <a:p>
            <a:pPr marL="0" indent="0">
              <a:buNone/>
            </a:pPr>
            <a:endParaRPr lang="en-US" dirty="0" smtClean="0"/>
          </a:p>
        </p:txBody>
      </p:sp>
      <p:sp>
        <p:nvSpPr>
          <p:cNvPr id="7" name="Text Placeholder 6"/>
          <p:cNvSpPr>
            <a:spLocks noGrp="1"/>
          </p:cNvSpPr>
          <p:nvPr>
            <p:ph type="body" sz="quarter" idx="3"/>
          </p:nvPr>
        </p:nvSpPr>
        <p:spPr/>
        <p:txBody>
          <a:bodyPr>
            <a:normAutofit fontScale="77500" lnSpcReduction="20000"/>
          </a:bodyPr>
          <a:lstStyle/>
          <a:p>
            <a:pPr algn="ctr"/>
            <a:r>
              <a:rPr lang="en-US" dirty="0" smtClean="0"/>
              <a:t>Genesis 11</a:t>
            </a:r>
          </a:p>
          <a:p>
            <a:pPr algn="ctr"/>
            <a:r>
              <a:rPr lang="en-US" dirty="0" smtClean="0"/>
              <a:t>Post-</a:t>
            </a:r>
            <a:r>
              <a:rPr lang="en-US" dirty="0" err="1" smtClean="0"/>
              <a:t>diluvian</a:t>
            </a:r>
            <a:endParaRPr lang="en-US" dirty="0"/>
          </a:p>
        </p:txBody>
      </p:sp>
      <p:sp>
        <p:nvSpPr>
          <p:cNvPr id="8" name="Content Placeholder 7"/>
          <p:cNvSpPr>
            <a:spLocks noGrp="1"/>
          </p:cNvSpPr>
          <p:nvPr>
            <p:ph sz="quarter" idx="4"/>
          </p:nvPr>
        </p:nvSpPr>
        <p:spPr/>
        <p:txBody>
          <a:bodyPr>
            <a:normAutofit lnSpcReduction="10000"/>
          </a:bodyPr>
          <a:lstStyle/>
          <a:p>
            <a:pPr marL="514350" indent="-514350">
              <a:buAutoNum type="arabicPeriod"/>
            </a:pPr>
            <a:r>
              <a:rPr lang="en-US" dirty="0" smtClean="0"/>
              <a:t>Shem</a:t>
            </a:r>
          </a:p>
          <a:p>
            <a:pPr marL="514350" indent="-514350">
              <a:buAutoNum type="arabicPeriod"/>
            </a:pPr>
            <a:r>
              <a:rPr lang="en-US" dirty="0" err="1" smtClean="0"/>
              <a:t>Arpachshad</a:t>
            </a:r>
            <a:endParaRPr lang="en-US" dirty="0" smtClean="0"/>
          </a:p>
          <a:p>
            <a:pPr marL="514350" indent="-514350">
              <a:buAutoNum type="arabicPeriod"/>
            </a:pPr>
            <a:r>
              <a:rPr lang="en-US" dirty="0" err="1" smtClean="0"/>
              <a:t>Shelah</a:t>
            </a:r>
            <a:endParaRPr lang="en-US" dirty="0" smtClean="0"/>
          </a:p>
          <a:p>
            <a:pPr marL="514350" indent="-514350">
              <a:buAutoNum type="arabicPeriod"/>
            </a:pPr>
            <a:r>
              <a:rPr lang="en-US" dirty="0" err="1" smtClean="0"/>
              <a:t>Eber</a:t>
            </a:r>
            <a:endParaRPr lang="en-US" dirty="0" smtClean="0"/>
          </a:p>
          <a:p>
            <a:pPr marL="514350" indent="-514350">
              <a:buAutoNum type="arabicPeriod"/>
            </a:pPr>
            <a:r>
              <a:rPr lang="en-US" dirty="0" err="1" smtClean="0"/>
              <a:t>Peleg</a:t>
            </a:r>
            <a:endParaRPr lang="en-US" dirty="0" smtClean="0"/>
          </a:p>
          <a:p>
            <a:pPr marL="514350" indent="-514350">
              <a:buAutoNum type="arabicPeriod"/>
            </a:pPr>
            <a:r>
              <a:rPr lang="en-US" dirty="0" err="1" smtClean="0"/>
              <a:t>Reu</a:t>
            </a:r>
            <a:endParaRPr lang="en-US" dirty="0" smtClean="0"/>
          </a:p>
          <a:p>
            <a:pPr marL="514350" indent="-514350">
              <a:buAutoNum type="arabicPeriod"/>
            </a:pPr>
            <a:r>
              <a:rPr lang="en-US" dirty="0" err="1" smtClean="0"/>
              <a:t>Serug</a:t>
            </a:r>
            <a:endParaRPr lang="en-US" dirty="0" smtClean="0"/>
          </a:p>
          <a:p>
            <a:pPr marL="514350" indent="-514350">
              <a:buAutoNum type="arabicPeriod"/>
            </a:pPr>
            <a:r>
              <a:rPr lang="en-US" dirty="0" err="1" smtClean="0"/>
              <a:t>Nahor</a:t>
            </a:r>
            <a:endParaRPr lang="en-US" dirty="0" smtClean="0"/>
          </a:p>
          <a:p>
            <a:pPr marL="514350" indent="-514350">
              <a:buAutoNum type="arabicPeriod"/>
            </a:pPr>
            <a:r>
              <a:rPr lang="en-US" dirty="0" smtClean="0"/>
              <a:t>Terah (had 3 sons)</a:t>
            </a:r>
            <a:endParaRPr lang="en-US" dirty="0"/>
          </a:p>
        </p:txBody>
      </p:sp>
    </p:spTree>
    <p:extLst>
      <p:ext uri="{BB962C8B-B14F-4D97-AF65-F5344CB8AC3E}">
        <p14:creationId xmlns:p14="http://schemas.microsoft.com/office/powerpoint/2010/main" val="1595589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10 and 10?</a:t>
            </a:r>
            <a:endParaRPr lang="en-US" dirty="0"/>
          </a:p>
        </p:txBody>
      </p:sp>
      <p:sp>
        <p:nvSpPr>
          <p:cNvPr id="5" name="Text Placeholder 4"/>
          <p:cNvSpPr>
            <a:spLocks noGrp="1"/>
          </p:cNvSpPr>
          <p:nvPr>
            <p:ph type="body" idx="1"/>
          </p:nvPr>
        </p:nvSpPr>
        <p:spPr/>
        <p:txBody>
          <a:bodyPr>
            <a:normAutofit fontScale="77500" lnSpcReduction="20000"/>
          </a:bodyPr>
          <a:lstStyle/>
          <a:p>
            <a:pPr algn="ctr"/>
            <a:r>
              <a:rPr lang="en-US" dirty="0" smtClean="0"/>
              <a:t>Genesis 5</a:t>
            </a:r>
          </a:p>
          <a:p>
            <a:pPr algn="ctr"/>
            <a:r>
              <a:rPr lang="en-US" dirty="0" smtClean="0"/>
              <a:t>Antediluvian</a:t>
            </a:r>
            <a:endParaRPr lang="en-US" dirty="0"/>
          </a:p>
        </p:txBody>
      </p:sp>
      <p:sp>
        <p:nvSpPr>
          <p:cNvPr id="6" name="Content Placeholder 5"/>
          <p:cNvSpPr>
            <a:spLocks noGrp="1"/>
          </p:cNvSpPr>
          <p:nvPr>
            <p:ph sz="half" idx="2"/>
          </p:nvPr>
        </p:nvSpPr>
        <p:spPr/>
        <p:txBody>
          <a:bodyPr>
            <a:normAutofit fontScale="92500" lnSpcReduction="20000"/>
          </a:bodyPr>
          <a:lstStyle/>
          <a:p>
            <a:pPr marL="514350" indent="-514350">
              <a:buAutoNum type="arabicPeriod"/>
            </a:pPr>
            <a:r>
              <a:rPr lang="en-US" dirty="0" smtClean="0"/>
              <a:t>Adam</a:t>
            </a:r>
          </a:p>
          <a:p>
            <a:pPr marL="514350" indent="-514350">
              <a:buAutoNum type="arabicPeriod"/>
            </a:pPr>
            <a:r>
              <a:rPr lang="en-US" dirty="0" smtClean="0"/>
              <a:t>Seth</a:t>
            </a:r>
          </a:p>
          <a:p>
            <a:pPr marL="514350" indent="-514350">
              <a:buAutoNum type="arabicPeriod"/>
            </a:pPr>
            <a:r>
              <a:rPr lang="en-US" dirty="0" err="1" smtClean="0"/>
              <a:t>Enosh</a:t>
            </a:r>
            <a:endParaRPr lang="en-US" dirty="0" smtClean="0"/>
          </a:p>
          <a:p>
            <a:pPr marL="514350" indent="-514350">
              <a:buAutoNum type="arabicPeriod"/>
            </a:pPr>
            <a:r>
              <a:rPr lang="en-US" dirty="0" err="1" smtClean="0"/>
              <a:t>Kenan</a:t>
            </a:r>
            <a:endParaRPr lang="en-US" dirty="0" smtClean="0"/>
          </a:p>
          <a:p>
            <a:pPr marL="514350" indent="-514350">
              <a:buAutoNum type="arabicPeriod"/>
            </a:pPr>
            <a:r>
              <a:rPr lang="en-US" dirty="0" err="1" smtClean="0"/>
              <a:t>Mahalalel</a:t>
            </a:r>
            <a:endParaRPr lang="en-US" dirty="0" smtClean="0"/>
          </a:p>
          <a:p>
            <a:pPr marL="514350" indent="-514350">
              <a:buAutoNum type="arabicPeriod"/>
            </a:pPr>
            <a:r>
              <a:rPr lang="en-US" dirty="0" smtClean="0"/>
              <a:t>Jared</a:t>
            </a:r>
          </a:p>
          <a:p>
            <a:pPr marL="514350" indent="-514350">
              <a:buAutoNum type="arabicPeriod"/>
            </a:pPr>
            <a:r>
              <a:rPr lang="en-US" dirty="0" smtClean="0"/>
              <a:t>Enoch</a:t>
            </a:r>
          </a:p>
          <a:p>
            <a:pPr marL="514350" indent="-514350">
              <a:buAutoNum type="arabicPeriod"/>
            </a:pPr>
            <a:r>
              <a:rPr lang="en-US" dirty="0" smtClean="0"/>
              <a:t>Methuselah</a:t>
            </a:r>
          </a:p>
          <a:p>
            <a:pPr marL="514350" indent="-514350">
              <a:buAutoNum type="arabicPeriod"/>
            </a:pPr>
            <a:r>
              <a:rPr lang="en-US" dirty="0" err="1" smtClean="0"/>
              <a:t>Lamech</a:t>
            </a:r>
            <a:endParaRPr lang="en-US" dirty="0" smtClean="0"/>
          </a:p>
          <a:p>
            <a:pPr marL="514350" indent="-514350">
              <a:buAutoNum type="arabicPeriod"/>
            </a:pPr>
            <a:r>
              <a:rPr lang="en-US" dirty="0" smtClean="0"/>
              <a:t>Noah (had 3 sons)</a:t>
            </a:r>
          </a:p>
          <a:p>
            <a:pPr marL="514350" indent="-514350">
              <a:buAutoNum type="arabicPeriod"/>
            </a:pPr>
            <a:r>
              <a:rPr lang="en-US" dirty="0" smtClean="0">
                <a:solidFill>
                  <a:schemeClr val="accent2">
                    <a:lumMod val="75000"/>
                  </a:schemeClr>
                </a:solidFill>
              </a:rPr>
              <a:t>Shem</a:t>
            </a:r>
          </a:p>
          <a:p>
            <a:pPr marL="0" indent="0">
              <a:buNone/>
            </a:pPr>
            <a:endParaRPr lang="en-US" dirty="0" smtClean="0"/>
          </a:p>
        </p:txBody>
      </p:sp>
      <p:sp>
        <p:nvSpPr>
          <p:cNvPr id="7" name="Text Placeholder 6"/>
          <p:cNvSpPr>
            <a:spLocks noGrp="1"/>
          </p:cNvSpPr>
          <p:nvPr>
            <p:ph type="body" sz="quarter" idx="3"/>
          </p:nvPr>
        </p:nvSpPr>
        <p:spPr/>
        <p:txBody>
          <a:bodyPr>
            <a:normAutofit fontScale="77500" lnSpcReduction="20000"/>
          </a:bodyPr>
          <a:lstStyle/>
          <a:p>
            <a:pPr algn="ctr"/>
            <a:r>
              <a:rPr lang="en-US" dirty="0" smtClean="0"/>
              <a:t>Genesis 11</a:t>
            </a:r>
          </a:p>
          <a:p>
            <a:pPr algn="ctr"/>
            <a:r>
              <a:rPr lang="en-US" dirty="0" smtClean="0"/>
              <a:t>Post-</a:t>
            </a:r>
            <a:r>
              <a:rPr lang="en-US" dirty="0" err="1" smtClean="0"/>
              <a:t>diluvian</a:t>
            </a:r>
            <a:endParaRPr lang="en-US" dirty="0"/>
          </a:p>
        </p:txBody>
      </p:sp>
      <p:sp>
        <p:nvSpPr>
          <p:cNvPr id="8" name="Content Placeholder 7"/>
          <p:cNvSpPr>
            <a:spLocks noGrp="1"/>
          </p:cNvSpPr>
          <p:nvPr>
            <p:ph sz="quarter" idx="4"/>
          </p:nvPr>
        </p:nvSpPr>
        <p:spPr/>
        <p:txBody>
          <a:bodyPr>
            <a:normAutofit fontScale="92500" lnSpcReduction="10000"/>
          </a:bodyPr>
          <a:lstStyle/>
          <a:p>
            <a:pPr marL="514350" indent="-514350">
              <a:buAutoNum type="arabicPeriod"/>
            </a:pPr>
            <a:r>
              <a:rPr lang="en-US" dirty="0" smtClean="0"/>
              <a:t>Shem</a:t>
            </a:r>
          </a:p>
          <a:p>
            <a:pPr marL="514350" indent="-514350">
              <a:buAutoNum type="arabicPeriod"/>
            </a:pPr>
            <a:r>
              <a:rPr lang="en-US" dirty="0" err="1" smtClean="0"/>
              <a:t>Arpachshad</a:t>
            </a:r>
            <a:endParaRPr lang="en-US" dirty="0" smtClean="0"/>
          </a:p>
          <a:p>
            <a:pPr marL="514350" indent="-514350">
              <a:buAutoNum type="arabicPeriod"/>
            </a:pPr>
            <a:r>
              <a:rPr lang="en-US" dirty="0" err="1" smtClean="0"/>
              <a:t>Shelah</a:t>
            </a:r>
            <a:endParaRPr lang="en-US" dirty="0" smtClean="0"/>
          </a:p>
          <a:p>
            <a:pPr marL="514350" indent="-514350">
              <a:buAutoNum type="arabicPeriod"/>
            </a:pPr>
            <a:r>
              <a:rPr lang="en-US" dirty="0" err="1" smtClean="0"/>
              <a:t>Eber</a:t>
            </a:r>
            <a:endParaRPr lang="en-US" dirty="0" smtClean="0"/>
          </a:p>
          <a:p>
            <a:pPr marL="514350" indent="-514350">
              <a:buAutoNum type="arabicPeriod"/>
            </a:pPr>
            <a:r>
              <a:rPr lang="en-US" dirty="0" err="1" smtClean="0"/>
              <a:t>Peleg</a:t>
            </a:r>
            <a:endParaRPr lang="en-US" dirty="0" smtClean="0"/>
          </a:p>
          <a:p>
            <a:pPr marL="514350" indent="-514350">
              <a:buAutoNum type="arabicPeriod"/>
            </a:pPr>
            <a:r>
              <a:rPr lang="en-US" dirty="0" err="1" smtClean="0"/>
              <a:t>Reu</a:t>
            </a:r>
            <a:endParaRPr lang="en-US" dirty="0" smtClean="0"/>
          </a:p>
          <a:p>
            <a:pPr marL="514350" indent="-514350">
              <a:buAutoNum type="arabicPeriod"/>
            </a:pPr>
            <a:r>
              <a:rPr lang="en-US" dirty="0" err="1" smtClean="0"/>
              <a:t>Serug</a:t>
            </a:r>
            <a:endParaRPr lang="en-US" dirty="0" smtClean="0"/>
          </a:p>
          <a:p>
            <a:pPr marL="514350" indent="-514350">
              <a:buAutoNum type="arabicPeriod"/>
            </a:pPr>
            <a:r>
              <a:rPr lang="en-US" dirty="0" err="1" smtClean="0"/>
              <a:t>Nahor</a:t>
            </a:r>
            <a:endParaRPr lang="en-US" dirty="0" smtClean="0"/>
          </a:p>
          <a:p>
            <a:pPr marL="514350" indent="-514350">
              <a:buAutoNum type="arabicPeriod"/>
            </a:pPr>
            <a:r>
              <a:rPr lang="en-US" dirty="0" smtClean="0"/>
              <a:t>Terah (had 3 sons)</a:t>
            </a:r>
          </a:p>
          <a:p>
            <a:pPr marL="514350" indent="-514350">
              <a:buAutoNum type="arabicPeriod"/>
            </a:pPr>
            <a:r>
              <a:rPr lang="en-US" dirty="0" smtClean="0">
                <a:solidFill>
                  <a:schemeClr val="accent2">
                    <a:lumMod val="75000"/>
                  </a:schemeClr>
                </a:solidFill>
              </a:rPr>
              <a:t>Abram</a:t>
            </a:r>
            <a:endParaRPr lang="en-US" dirty="0">
              <a:solidFill>
                <a:schemeClr val="accent2">
                  <a:lumMod val="75000"/>
                </a:schemeClr>
              </a:solidFill>
            </a:endParaRPr>
          </a:p>
        </p:txBody>
      </p:sp>
    </p:spTree>
    <p:extLst>
      <p:ext uri="{BB962C8B-B14F-4D97-AF65-F5344CB8AC3E}">
        <p14:creationId xmlns:p14="http://schemas.microsoft.com/office/powerpoint/2010/main" val="20503911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dirty="0"/>
          </a:p>
        </p:txBody>
      </p:sp>
      <p:sp>
        <p:nvSpPr>
          <p:cNvPr id="8" name="Content Placeholder 7"/>
          <p:cNvSpPr>
            <a:spLocks noGrp="1"/>
          </p:cNvSpPr>
          <p:nvPr>
            <p:ph idx="1"/>
          </p:nvPr>
        </p:nvSpPr>
        <p:spPr/>
        <p:txBody>
          <a:bodyPr/>
          <a:lstStyle/>
          <a:p>
            <a:r>
              <a:rPr lang="en-US" dirty="0" smtClean="0"/>
              <a:t>The figures 10/9 and 11/10 respectively can hardly qualify as an intentional arrangement or a symmetry.</a:t>
            </a:r>
          </a:p>
          <a:p>
            <a:endParaRPr lang="en-US" dirty="0"/>
          </a:p>
          <a:p>
            <a:r>
              <a:rPr lang="en-US" dirty="0" smtClean="0"/>
              <a:t>The alleged symmetry of 10 generations before the flood and 10 generations after the flood is non-existent in the Hebrew text.</a:t>
            </a:r>
            <a:endParaRPr lang="en-US" dirty="0"/>
          </a:p>
        </p:txBody>
      </p:sp>
    </p:spTree>
    <p:custDataLst>
      <p:tags r:id="rId1"/>
    </p:custDataLst>
    <p:extLst>
      <p:ext uri="{BB962C8B-B14F-4D97-AF65-F5344CB8AC3E}">
        <p14:creationId xmlns:p14="http://schemas.microsoft.com/office/powerpoint/2010/main" val="1446441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“second” </a:t>
            </a:r>
            <a:r>
              <a:rPr lang="en-US" dirty="0" err="1" smtClean="0"/>
              <a:t>Cainan</a:t>
            </a:r>
            <a:r>
              <a:rPr lang="en-US" dirty="0" smtClean="0"/>
              <a:t> (</a:t>
            </a:r>
            <a:r>
              <a:rPr lang="en-US" dirty="0" err="1" smtClean="0"/>
              <a:t>Kenan</a:t>
            </a:r>
            <a:r>
              <a:rPr lang="en-US" dirty="0" smtClean="0"/>
              <a:t>)</a:t>
            </a:r>
            <a:endParaRPr lang="en-US" dirty="0"/>
          </a:p>
        </p:txBody>
      </p:sp>
      <p:sp>
        <p:nvSpPr>
          <p:cNvPr id="2" name="Content Placeholder 1"/>
          <p:cNvSpPr>
            <a:spLocks noGrp="1"/>
          </p:cNvSpPr>
          <p:nvPr>
            <p:ph idx="1"/>
          </p:nvPr>
        </p:nvSpPr>
        <p:spPr/>
        <p:txBody>
          <a:bodyPr>
            <a:normAutofit fontScale="92500" lnSpcReduction="10000"/>
          </a:bodyPr>
          <a:lstStyle/>
          <a:p>
            <a:r>
              <a:rPr lang="en-US" dirty="0" smtClean="0"/>
              <a:t>The addition of a second </a:t>
            </a:r>
            <a:r>
              <a:rPr lang="en-US" dirty="0" err="1" smtClean="0"/>
              <a:t>Cainan</a:t>
            </a:r>
            <a:r>
              <a:rPr lang="en-US" dirty="0" smtClean="0"/>
              <a:t>, makes 10 generations in the Greek translation.</a:t>
            </a:r>
          </a:p>
          <a:p>
            <a:endParaRPr lang="en-US" dirty="0"/>
          </a:p>
          <a:p>
            <a:r>
              <a:rPr lang="en-US" dirty="0" smtClean="0"/>
              <a:t>That this is a secondary alteration in the LXX is almost certain:</a:t>
            </a:r>
          </a:p>
          <a:p>
            <a:pPr lvl="1"/>
            <a:r>
              <a:rPr lang="en-US" dirty="0" smtClean="0"/>
              <a:t>Not in 1 </a:t>
            </a:r>
            <a:r>
              <a:rPr lang="en-US" dirty="0" err="1" smtClean="0"/>
              <a:t>Ch</a:t>
            </a:r>
            <a:r>
              <a:rPr lang="en-US" dirty="0" smtClean="0"/>
              <a:t> 1:18, 24 of the LXX</a:t>
            </a:r>
          </a:p>
          <a:p>
            <a:pPr lvl="1"/>
            <a:r>
              <a:rPr lang="en-US" dirty="0" err="1" smtClean="0"/>
              <a:t>Kenan</a:t>
            </a:r>
            <a:r>
              <a:rPr lang="en-US" dirty="0" smtClean="0"/>
              <a:t> already occurs in the former genealogy</a:t>
            </a:r>
          </a:p>
          <a:p>
            <a:pPr lvl="1"/>
            <a:r>
              <a:rPr lang="en-US" dirty="0" smtClean="0"/>
              <a:t>The figures assigned to him simply duplicate </a:t>
            </a:r>
            <a:r>
              <a:rPr lang="en-US" dirty="0" err="1" smtClean="0"/>
              <a:t>Shelah</a:t>
            </a:r>
            <a:r>
              <a:rPr lang="en-US" dirty="0" smtClean="0"/>
              <a:t> who follows him</a:t>
            </a:r>
          </a:p>
          <a:p>
            <a:pPr lvl="1"/>
            <a:r>
              <a:rPr lang="en-US" dirty="0" smtClean="0"/>
              <a:t>Possibly an attempt to schematize</a:t>
            </a:r>
            <a:endParaRPr lang="en-US" dirty="0"/>
          </a:p>
        </p:txBody>
      </p:sp>
    </p:spTree>
    <p:custDataLst>
      <p:tags r:id="rId1"/>
    </p:custDataLst>
    <p:extLst>
      <p:ext uri="{BB962C8B-B14F-4D97-AF65-F5344CB8AC3E}">
        <p14:creationId xmlns:p14="http://schemas.microsoft.com/office/powerpoint/2010/main" val="23336518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Comparison</a:t>
            </a:r>
            <a:endParaRPr lang="en-US" dirty="0"/>
          </a:p>
        </p:txBody>
      </p:sp>
      <p:sp>
        <p:nvSpPr>
          <p:cNvPr id="5" name="Text Placeholder 4"/>
          <p:cNvSpPr>
            <a:spLocks noGrp="1"/>
          </p:cNvSpPr>
          <p:nvPr>
            <p:ph type="body" idx="1"/>
          </p:nvPr>
        </p:nvSpPr>
        <p:spPr/>
        <p:txBody>
          <a:bodyPr/>
          <a:lstStyle/>
          <a:p>
            <a:pPr algn="ctr"/>
            <a:r>
              <a:rPr lang="en-US" dirty="0" smtClean="0"/>
              <a:t>Genesis 5 and 11</a:t>
            </a:r>
            <a:endParaRPr lang="en-US" dirty="0"/>
          </a:p>
        </p:txBody>
      </p:sp>
      <p:sp>
        <p:nvSpPr>
          <p:cNvPr id="6" name="Content Placeholder 5"/>
          <p:cNvSpPr>
            <a:spLocks noGrp="1"/>
          </p:cNvSpPr>
          <p:nvPr>
            <p:ph sz="half" idx="2"/>
          </p:nvPr>
        </p:nvSpPr>
        <p:spPr/>
        <p:txBody>
          <a:bodyPr>
            <a:normAutofit/>
          </a:bodyPr>
          <a:lstStyle/>
          <a:p>
            <a:r>
              <a:rPr lang="en-US" dirty="0" smtClean="0"/>
              <a:t>No 10-10 pattern</a:t>
            </a:r>
          </a:p>
          <a:p>
            <a:endParaRPr lang="en-US" dirty="0" smtClean="0"/>
          </a:p>
          <a:p>
            <a:r>
              <a:rPr lang="en-US" dirty="0" smtClean="0"/>
              <a:t>Formula:  when PN1 had lived x years, he fathered </a:t>
            </a:r>
            <a:r>
              <a:rPr lang="en-US" dirty="0" err="1" smtClean="0"/>
              <a:t>PNx</a:t>
            </a:r>
            <a:r>
              <a:rPr lang="en-US" dirty="0" smtClean="0"/>
              <a:t>. And PN1 lived y more years…. All the days of PN1 were z years.</a:t>
            </a:r>
          </a:p>
          <a:p>
            <a:endParaRPr lang="en-US" dirty="0" smtClean="0"/>
          </a:p>
          <a:p>
            <a:r>
              <a:rPr lang="en-US" dirty="0" smtClean="0"/>
              <a:t>Chronogenealogies</a:t>
            </a:r>
          </a:p>
          <a:p>
            <a:endParaRPr lang="en-US" dirty="0"/>
          </a:p>
        </p:txBody>
      </p:sp>
      <p:sp>
        <p:nvSpPr>
          <p:cNvPr id="7" name="Text Placeholder 6"/>
          <p:cNvSpPr>
            <a:spLocks noGrp="1"/>
          </p:cNvSpPr>
          <p:nvPr>
            <p:ph type="body" sz="quarter" idx="3"/>
          </p:nvPr>
        </p:nvSpPr>
        <p:spPr/>
        <p:txBody>
          <a:bodyPr/>
          <a:lstStyle/>
          <a:p>
            <a:pPr algn="ctr"/>
            <a:r>
              <a:rPr lang="en-US" dirty="0" smtClean="0"/>
              <a:t>Matthew 1:1-17</a:t>
            </a:r>
            <a:endParaRPr lang="en-US" dirty="0"/>
          </a:p>
        </p:txBody>
      </p:sp>
      <p:sp>
        <p:nvSpPr>
          <p:cNvPr id="8" name="Content Placeholder 7"/>
          <p:cNvSpPr>
            <a:spLocks noGrp="1"/>
          </p:cNvSpPr>
          <p:nvPr>
            <p:ph sz="quarter" idx="4"/>
          </p:nvPr>
        </p:nvSpPr>
        <p:spPr/>
        <p:txBody>
          <a:bodyPr/>
          <a:lstStyle/>
          <a:p>
            <a:r>
              <a:rPr lang="en-US" dirty="0" smtClean="0"/>
              <a:t>14-14-14 pattern</a:t>
            </a:r>
          </a:p>
          <a:p>
            <a:endParaRPr lang="en-US" dirty="0" smtClean="0"/>
          </a:p>
          <a:p>
            <a:r>
              <a:rPr lang="en-US" dirty="0" smtClean="0"/>
              <a:t>PN1 begat PN2</a:t>
            </a:r>
          </a:p>
          <a:p>
            <a:endParaRPr lang="en-US" dirty="0"/>
          </a:p>
          <a:p>
            <a:endParaRPr lang="en-US" dirty="0" smtClean="0"/>
          </a:p>
          <a:p>
            <a:endParaRPr lang="en-US" dirty="0" smtClean="0"/>
          </a:p>
          <a:p>
            <a:r>
              <a:rPr lang="en-US" dirty="0" smtClean="0"/>
              <a:t>No chronological information</a:t>
            </a:r>
            <a:endParaRPr lang="en-US" dirty="0"/>
          </a:p>
        </p:txBody>
      </p:sp>
    </p:spTree>
    <p:custDataLst>
      <p:tags r:id="rId1"/>
    </p:custDataLst>
    <p:extLst>
      <p:ext uri="{BB962C8B-B14F-4D97-AF65-F5344CB8AC3E}">
        <p14:creationId xmlns:p14="http://schemas.microsoft.com/office/powerpoint/2010/main" val="41374382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animEffect transition="in" filter="fade">
                                      <p:cBhvr>
                                        <p:cTn id="32"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sp>
        <p:nvSpPr>
          <p:cNvPr id="2" name="Content Placeholder 1"/>
          <p:cNvSpPr>
            <a:spLocks noGrp="1"/>
          </p:cNvSpPr>
          <p:nvPr>
            <p:ph idx="1"/>
          </p:nvPr>
        </p:nvSpPr>
        <p:spPr/>
        <p:txBody>
          <a:bodyPr/>
          <a:lstStyle/>
          <a:p>
            <a:r>
              <a:rPr lang="en-US" dirty="0" smtClean="0"/>
              <a:t>It is no longer in vogue to view the chronological information in the Bible as “mere window dressing.”</a:t>
            </a:r>
          </a:p>
          <a:p>
            <a:endParaRPr lang="en-US" dirty="0"/>
          </a:p>
          <a:p>
            <a:r>
              <a:rPr lang="en-US" dirty="0" smtClean="0"/>
              <a:t>In recent decades the accuracy of the chronological information in the Bible, particularly in the Old Testament, has been verified repeatedly.</a:t>
            </a:r>
            <a:endParaRPr lang="en-US" dirty="0"/>
          </a:p>
        </p:txBody>
      </p:sp>
    </p:spTree>
    <p:custDataLst>
      <p:tags r:id="rId1"/>
    </p:custDataLst>
    <p:extLst>
      <p:ext uri="{BB962C8B-B14F-4D97-AF65-F5344CB8AC3E}">
        <p14:creationId xmlns:p14="http://schemas.microsoft.com/office/powerpoint/2010/main" val="15688435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8" name="Content Placeholder 7"/>
          <p:cNvSpPr>
            <a:spLocks noGrp="1"/>
          </p:cNvSpPr>
          <p:nvPr>
            <p:ph idx="1"/>
          </p:nvPr>
        </p:nvSpPr>
        <p:spPr/>
        <p:txBody>
          <a:bodyPr>
            <a:normAutofit fontScale="92500"/>
          </a:bodyPr>
          <a:lstStyle/>
          <a:p>
            <a:r>
              <a:rPr lang="en-US" dirty="0" smtClean="0"/>
              <a:t>The arguments against the apparent continuous line of descent in these chapters are far from compelling.</a:t>
            </a:r>
          </a:p>
          <a:p>
            <a:endParaRPr lang="en-US" dirty="0"/>
          </a:p>
          <a:p>
            <a:r>
              <a:rPr lang="en-US" dirty="0" smtClean="0"/>
              <a:t>The fact that some biblical genealogies have a discontinuous line of descent and in turn lack any interlocking chronological information of spans of life can hardly function as a key to determine that Genesis 5 and 11 are also discontinuous.</a:t>
            </a:r>
            <a:endParaRPr lang="en-US" dirty="0"/>
          </a:p>
        </p:txBody>
      </p:sp>
    </p:spTree>
    <p:custDataLst>
      <p:tags r:id="rId1"/>
    </p:custDataLst>
    <p:extLst>
      <p:ext uri="{BB962C8B-B14F-4D97-AF65-F5344CB8AC3E}">
        <p14:creationId xmlns:p14="http://schemas.microsoft.com/office/powerpoint/2010/main" val="18652042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2" name="Content Placeholder 1"/>
          <p:cNvSpPr>
            <a:spLocks noGrp="1"/>
          </p:cNvSpPr>
          <p:nvPr>
            <p:ph idx="1"/>
          </p:nvPr>
        </p:nvSpPr>
        <p:spPr/>
        <p:txBody>
          <a:bodyPr>
            <a:normAutofit fontScale="92500" lnSpcReduction="10000"/>
          </a:bodyPr>
          <a:lstStyle/>
          <a:p>
            <a:r>
              <a:rPr lang="en-US" dirty="0" smtClean="0"/>
              <a:t>When there is tension between secular historical time calculations and the computation of the chronological information in Genesis 5 and 11, the issue boils down to which source of data has validity and force over the other.</a:t>
            </a:r>
          </a:p>
          <a:p>
            <a:endParaRPr lang="en-US" dirty="0"/>
          </a:p>
          <a:p>
            <a:r>
              <a:rPr lang="en-US" dirty="0" smtClean="0"/>
              <a:t>Here the question of the authority of the biblical materials when in conflict with historical reconstruction and/or scientific interpretations appears in full force.</a:t>
            </a:r>
            <a:endParaRPr lang="en-US" dirty="0"/>
          </a:p>
        </p:txBody>
      </p:sp>
    </p:spTree>
    <p:custDataLst>
      <p:tags r:id="rId1"/>
    </p:custDataLst>
    <p:extLst>
      <p:ext uri="{BB962C8B-B14F-4D97-AF65-F5344CB8AC3E}">
        <p14:creationId xmlns:p14="http://schemas.microsoft.com/office/powerpoint/2010/main" val="10467650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sp>
        <p:nvSpPr>
          <p:cNvPr id="2" name="Content Placeholder 1"/>
          <p:cNvSpPr>
            <a:spLocks noGrp="1"/>
          </p:cNvSpPr>
          <p:nvPr>
            <p:ph idx="1"/>
          </p:nvPr>
        </p:nvSpPr>
        <p:spPr/>
        <p:txBody>
          <a:bodyPr>
            <a:normAutofit fontScale="85000" lnSpcReduction="10000"/>
          </a:bodyPr>
          <a:lstStyle/>
          <a:p>
            <a:r>
              <a:rPr lang="en-US" dirty="0" smtClean="0"/>
              <a:t>Scholarly tradition argues that wherever and whenever the conclusions of historians, scientists, sociologists, etc., are in disagreement with the Bible, the Bible will have to be reinterpreted to be brought into harmony with these conclusions</a:t>
            </a:r>
          </a:p>
          <a:p>
            <a:r>
              <a:rPr lang="en-US" dirty="0" smtClean="0"/>
              <a:t>Another scholarly position maintains that where the Bible impinges on subjects such as history, geography, ethnology, botany, astronomy, etc., it is trustworthy.</a:t>
            </a:r>
          </a:p>
          <a:p>
            <a:r>
              <a:rPr lang="en-US" dirty="0" smtClean="0"/>
              <a:t>For these scholars, subordinating the Bible to modern scientific interpretations is highly problematic and reverses the structure of authority.</a:t>
            </a:r>
            <a:endParaRPr lang="en-US" dirty="0"/>
          </a:p>
        </p:txBody>
      </p:sp>
    </p:spTree>
    <p:custDataLst>
      <p:tags r:id="rId1"/>
    </p:custDataLst>
    <p:extLst>
      <p:ext uri="{BB962C8B-B14F-4D97-AF65-F5344CB8AC3E}">
        <p14:creationId xmlns:p14="http://schemas.microsoft.com/office/powerpoint/2010/main" val="11396051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2" name="Content Placeholder 1"/>
          <p:cNvSpPr>
            <a:spLocks noGrp="1"/>
          </p:cNvSpPr>
          <p:nvPr>
            <p:ph idx="1"/>
          </p:nvPr>
        </p:nvSpPr>
        <p:spPr/>
        <p:txBody>
          <a:bodyPr>
            <a:normAutofit fontScale="62500" lnSpcReduction="20000"/>
          </a:bodyPr>
          <a:lstStyle/>
          <a:p>
            <a:r>
              <a:rPr lang="en-US" dirty="0" smtClean="0"/>
              <a:t>Introduction</a:t>
            </a:r>
          </a:p>
          <a:p>
            <a:r>
              <a:rPr lang="en-US" dirty="0" smtClean="0"/>
              <a:t>Data Relating to the Line of Descent</a:t>
            </a:r>
          </a:p>
          <a:p>
            <a:pPr lvl="1"/>
            <a:r>
              <a:rPr lang="en-US" dirty="0" smtClean="0"/>
              <a:t>Internal Literary Data:  the Formula of Descent</a:t>
            </a:r>
          </a:p>
          <a:p>
            <a:pPr lvl="1"/>
            <a:r>
              <a:rPr lang="en-US" dirty="0" smtClean="0"/>
              <a:t>Archaeological-Historical Data</a:t>
            </a:r>
          </a:p>
          <a:p>
            <a:pPr lvl="1"/>
            <a:r>
              <a:rPr lang="en-US" dirty="0" smtClean="0"/>
              <a:t>Biblical-Genealogical Data</a:t>
            </a:r>
          </a:p>
          <a:p>
            <a:r>
              <a:rPr lang="en-US" dirty="0" smtClean="0">
                <a:solidFill>
                  <a:schemeClr val="accent2">
                    <a:lumMod val="75000"/>
                  </a:schemeClr>
                </a:solidFill>
              </a:rPr>
              <a:t>Interpretations of Chronological Information in Genesis 5 and 11</a:t>
            </a:r>
          </a:p>
          <a:p>
            <a:pPr lvl="1"/>
            <a:r>
              <a:rPr lang="en-US" dirty="0" smtClean="0">
                <a:solidFill>
                  <a:schemeClr val="accent2">
                    <a:lumMod val="75000"/>
                  </a:schemeClr>
                </a:solidFill>
              </a:rPr>
              <a:t>Non-historical Interpretations</a:t>
            </a:r>
          </a:p>
          <a:p>
            <a:pPr lvl="2"/>
            <a:r>
              <a:rPr lang="en-US" dirty="0" smtClean="0"/>
              <a:t>Great Year System</a:t>
            </a:r>
          </a:p>
          <a:p>
            <a:pPr lvl="2"/>
            <a:r>
              <a:rPr lang="en-US" dirty="0" smtClean="0"/>
              <a:t>Secret System</a:t>
            </a:r>
          </a:p>
          <a:p>
            <a:pPr lvl="2"/>
            <a:r>
              <a:rPr lang="en-US" dirty="0" smtClean="0"/>
              <a:t>Systems of Figures</a:t>
            </a:r>
          </a:p>
          <a:p>
            <a:pPr lvl="2"/>
            <a:r>
              <a:rPr lang="en-US" dirty="0" smtClean="0"/>
              <a:t>Discontinuous System</a:t>
            </a:r>
          </a:p>
          <a:p>
            <a:r>
              <a:rPr lang="en-US" dirty="0" smtClean="0"/>
              <a:t>Historical Interpretations</a:t>
            </a:r>
          </a:p>
          <a:p>
            <a:pPr lvl="1"/>
            <a:r>
              <a:rPr lang="en-US" dirty="0" smtClean="0"/>
              <a:t>Successive Method of Reckoning</a:t>
            </a:r>
          </a:p>
          <a:p>
            <a:pPr lvl="1"/>
            <a:r>
              <a:rPr lang="en-US" dirty="0" smtClean="0"/>
              <a:t>Overlapping Method of Reckoning</a:t>
            </a:r>
          </a:p>
          <a:p>
            <a:r>
              <a:rPr lang="en-US" dirty="0" smtClean="0"/>
              <a:t>Conclusion</a:t>
            </a:r>
            <a:endParaRPr lang="en-US" dirty="0"/>
          </a:p>
        </p:txBody>
      </p:sp>
    </p:spTree>
    <p:extLst>
      <p:ext uri="{BB962C8B-B14F-4D97-AF65-F5344CB8AC3E}">
        <p14:creationId xmlns:p14="http://schemas.microsoft.com/office/powerpoint/2010/main" val="25786781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Non-historical interpretations</a:t>
            </a:r>
            <a:endParaRPr lang="en-US" dirty="0"/>
          </a:p>
        </p:txBody>
      </p:sp>
      <p:sp>
        <p:nvSpPr>
          <p:cNvPr id="2" name="Content Placeholder 1"/>
          <p:cNvSpPr>
            <a:spLocks noGrp="1"/>
          </p:cNvSpPr>
          <p:nvPr>
            <p:ph idx="1"/>
          </p:nvPr>
        </p:nvSpPr>
        <p:spPr/>
        <p:txBody>
          <a:bodyPr>
            <a:normAutofit fontScale="92500" lnSpcReduction="20000"/>
          </a:bodyPr>
          <a:lstStyle/>
          <a:p>
            <a:r>
              <a:rPr lang="en-US" dirty="0" smtClean="0"/>
              <a:t>The figures have meaning but lack historical-chronological significance.</a:t>
            </a:r>
          </a:p>
          <a:p>
            <a:pPr lvl="1"/>
            <a:r>
              <a:rPr lang="en-US" dirty="0" smtClean="0">
                <a:solidFill>
                  <a:schemeClr val="accent2">
                    <a:lumMod val="75000"/>
                  </a:schemeClr>
                </a:solidFill>
              </a:rPr>
              <a:t>The “Great Year” System</a:t>
            </a:r>
          </a:p>
          <a:p>
            <a:pPr lvl="1"/>
            <a:r>
              <a:rPr lang="en-US" dirty="0" smtClean="0"/>
              <a:t>The “Secret System”</a:t>
            </a:r>
          </a:p>
          <a:p>
            <a:pPr lvl="1"/>
            <a:r>
              <a:rPr lang="en-US" dirty="0" smtClean="0"/>
              <a:t>Systems of Figures</a:t>
            </a:r>
          </a:p>
          <a:p>
            <a:pPr lvl="1"/>
            <a:r>
              <a:rPr lang="en-US" dirty="0" smtClean="0"/>
              <a:t>The Discontinuous System</a:t>
            </a:r>
            <a:endParaRPr lang="en-US" dirty="0"/>
          </a:p>
          <a:p>
            <a:pPr lvl="1"/>
            <a:endParaRPr lang="en-US" dirty="0"/>
          </a:p>
          <a:p>
            <a:pPr marL="365760" lvl="1" indent="0">
              <a:buNone/>
            </a:pPr>
            <a:r>
              <a:rPr lang="en-US" dirty="0" smtClean="0"/>
              <a:t>The “Great Year” of 4,000 years begins with Adam and ends with the rededication of the temple by the Maccabees in 164 B.C. (Very problematic because of computational inaccuracies)</a:t>
            </a:r>
          </a:p>
        </p:txBody>
      </p:sp>
    </p:spTree>
    <p:extLst>
      <p:ext uri="{BB962C8B-B14F-4D97-AF65-F5344CB8AC3E}">
        <p14:creationId xmlns:p14="http://schemas.microsoft.com/office/powerpoint/2010/main" val="41636597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Non-historical interpretations</a:t>
            </a:r>
            <a:endParaRPr lang="en-US" dirty="0"/>
          </a:p>
        </p:txBody>
      </p:sp>
      <p:sp>
        <p:nvSpPr>
          <p:cNvPr id="2" name="Content Placeholder 1"/>
          <p:cNvSpPr>
            <a:spLocks noGrp="1"/>
          </p:cNvSpPr>
          <p:nvPr>
            <p:ph idx="1"/>
          </p:nvPr>
        </p:nvSpPr>
        <p:spPr/>
        <p:txBody>
          <a:bodyPr>
            <a:normAutofit fontScale="92500" lnSpcReduction="20000"/>
          </a:bodyPr>
          <a:lstStyle/>
          <a:p>
            <a:r>
              <a:rPr lang="en-US" dirty="0" smtClean="0"/>
              <a:t>The figures have meaning but lack historical-chronological significance.</a:t>
            </a:r>
          </a:p>
          <a:p>
            <a:pPr lvl="1"/>
            <a:r>
              <a:rPr lang="en-US" dirty="0" smtClean="0">
                <a:solidFill>
                  <a:schemeClr val="tx1"/>
                </a:solidFill>
              </a:rPr>
              <a:t>The “Great Year” System</a:t>
            </a:r>
          </a:p>
          <a:p>
            <a:pPr lvl="1"/>
            <a:r>
              <a:rPr lang="en-US" dirty="0" smtClean="0">
                <a:solidFill>
                  <a:schemeClr val="accent2"/>
                </a:solidFill>
              </a:rPr>
              <a:t>The “Secret System”</a:t>
            </a:r>
          </a:p>
          <a:p>
            <a:pPr lvl="1"/>
            <a:r>
              <a:rPr lang="en-US" dirty="0" smtClean="0"/>
              <a:t>Systems of Figures</a:t>
            </a:r>
          </a:p>
          <a:p>
            <a:pPr lvl="1"/>
            <a:r>
              <a:rPr lang="en-US" dirty="0" smtClean="0"/>
              <a:t>The Discontinuous System</a:t>
            </a:r>
            <a:endParaRPr lang="en-US" dirty="0"/>
          </a:p>
          <a:p>
            <a:pPr lvl="1"/>
            <a:endParaRPr lang="en-US" dirty="0" smtClean="0"/>
          </a:p>
          <a:p>
            <a:pPr marL="365760" lvl="1" indent="0">
              <a:buNone/>
            </a:pPr>
            <a:r>
              <a:rPr lang="en-US" dirty="0" smtClean="0"/>
              <a:t>Allegedly, Hebrew scribes deliberately hid all chronological information from the OT in a “Secret System.” (Lack of evidence, and the Bible demonstrates itself to be historical time and again.)</a:t>
            </a:r>
            <a:endParaRPr lang="en-US" dirty="0"/>
          </a:p>
        </p:txBody>
      </p:sp>
    </p:spTree>
    <p:extLst>
      <p:ext uri="{BB962C8B-B14F-4D97-AF65-F5344CB8AC3E}">
        <p14:creationId xmlns:p14="http://schemas.microsoft.com/office/powerpoint/2010/main" val="8391907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Non-historical interpretations</a:t>
            </a:r>
            <a:endParaRPr lang="en-US" dirty="0"/>
          </a:p>
        </p:txBody>
      </p:sp>
      <p:sp>
        <p:nvSpPr>
          <p:cNvPr id="2" name="Content Placeholder 1"/>
          <p:cNvSpPr>
            <a:spLocks noGrp="1"/>
          </p:cNvSpPr>
          <p:nvPr>
            <p:ph idx="1"/>
          </p:nvPr>
        </p:nvSpPr>
        <p:spPr/>
        <p:txBody>
          <a:bodyPr>
            <a:normAutofit fontScale="92500" lnSpcReduction="20000"/>
          </a:bodyPr>
          <a:lstStyle/>
          <a:p>
            <a:r>
              <a:rPr lang="en-US" dirty="0" smtClean="0"/>
              <a:t>The figures have meaning but lack historical-chronological significance.</a:t>
            </a:r>
          </a:p>
          <a:p>
            <a:pPr lvl="1"/>
            <a:r>
              <a:rPr lang="en-US" dirty="0" smtClean="0">
                <a:solidFill>
                  <a:schemeClr val="tx1"/>
                </a:solidFill>
              </a:rPr>
              <a:t>The “Great Year” System</a:t>
            </a:r>
          </a:p>
          <a:p>
            <a:pPr lvl="1"/>
            <a:r>
              <a:rPr lang="en-US" dirty="0" smtClean="0">
                <a:solidFill>
                  <a:schemeClr val="tx1"/>
                </a:solidFill>
              </a:rPr>
              <a:t>The “Secret System”</a:t>
            </a:r>
          </a:p>
          <a:p>
            <a:pPr lvl="1"/>
            <a:r>
              <a:rPr lang="en-US" dirty="0" smtClean="0">
                <a:solidFill>
                  <a:schemeClr val="accent2">
                    <a:lumMod val="75000"/>
                  </a:schemeClr>
                </a:solidFill>
              </a:rPr>
              <a:t>Systems of Figures</a:t>
            </a:r>
          </a:p>
          <a:p>
            <a:pPr lvl="1"/>
            <a:r>
              <a:rPr lang="en-US" dirty="0" smtClean="0"/>
              <a:t>The Discontinuous System</a:t>
            </a:r>
          </a:p>
          <a:p>
            <a:pPr lvl="1"/>
            <a:endParaRPr lang="en-US" dirty="0"/>
          </a:p>
          <a:p>
            <a:pPr marL="365760" lvl="1" indent="0">
              <a:buNone/>
            </a:pPr>
            <a:r>
              <a:rPr lang="en-US" dirty="0" smtClean="0"/>
              <a:t>Instead of dismissing the figures, some scholars have suggested that the figures have meaning, the key of which has to be recovered. (Few scholars have found this convincing.)</a:t>
            </a:r>
            <a:endParaRPr lang="en-US" dirty="0"/>
          </a:p>
          <a:p>
            <a:pPr lvl="1"/>
            <a:endParaRPr lang="en-US" dirty="0" smtClean="0"/>
          </a:p>
        </p:txBody>
      </p:sp>
    </p:spTree>
    <p:extLst>
      <p:ext uri="{BB962C8B-B14F-4D97-AF65-F5344CB8AC3E}">
        <p14:creationId xmlns:p14="http://schemas.microsoft.com/office/powerpoint/2010/main" val="37866250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Non-historical interpretations</a:t>
            </a:r>
            <a:endParaRPr lang="en-US" dirty="0"/>
          </a:p>
        </p:txBody>
      </p:sp>
      <p:sp>
        <p:nvSpPr>
          <p:cNvPr id="2" name="Content Placeholder 1"/>
          <p:cNvSpPr>
            <a:spLocks noGrp="1"/>
          </p:cNvSpPr>
          <p:nvPr>
            <p:ph idx="1"/>
          </p:nvPr>
        </p:nvSpPr>
        <p:spPr/>
        <p:txBody>
          <a:bodyPr>
            <a:normAutofit fontScale="92500" lnSpcReduction="20000"/>
          </a:bodyPr>
          <a:lstStyle/>
          <a:p>
            <a:r>
              <a:rPr lang="en-US" dirty="0" smtClean="0"/>
              <a:t>The figures have meaning but lack historical-chronological significance.</a:t>
            </a:r>
          </a:p>
          <a:p>
            <a:pPr lvl="1"/>
            <a:r>
              <a:rPr lang="en-US" dirty="0" smtClean="0">
                <a:solidFill>
                  <a:schemeClr val="tx1"/>
                </a:solidFill>
              </a:rPr>
              <a:t>The “Great Year” System</a:t>
            </a:r>
          </a:p>
          <a:p>
            <a:pPr lvl="1"/>
            <a:r>
              <a:rPr lang="en-US" dirty="0" smtClean="0">
                <a:solidFill>
                  <a:schemeClr val="tx1"/>
                </a:solidFill>
              </a:rPr>
              <a:t>The “Secret System”</a:t>
            </a:r>
          </a:p>
          <a:p>
            <a:pPr lvl="1"/>
            <a:r>
              <a:rPr lang="en-US" dirty="0" smtClean="0">
                <a:solidFill>
                  <a:schemeClr val="tx1"/>
                </a:solidFill>
              </a:rPr>
              <a:t>Systems of Figures</a:t>
            </a:r>
          </a:p>
          <a:p>
            <a:pPr lvl="1"/>
            <a:r>
              <a:rPr lang="en-US" dirty="0" smtClean="0">
                <a:solidFill>
                  <a:schemeClr val="accent2"/>
                </a:solidFill>
              </a:rPr>
              <a:t>The Discontinuous System</a:t>
            </a:r>
          </a:p>
          <a:p>
            <a:pPr lvl="1"/>
            <a:endParaRPr lang="en-US" dirty="0" smtClean="0"/>
          </a:p>
          <a:p>
            <a:pPr marL="365760" lvl="1" indent="0">
              <a:buNone/>
            </a:pPr>
            <a:r>
              <a:rPr lang="en-US" dirty="0" smtClean="0"/>
              <a:t>The Discontinuous System claims that the list is incomplete and only contains  excerpts from a longer list. (This is built on historical and scientific premises not present in Scripture.)</a:t>
            </a:r>
            <a:endParaRPr lang="en-US" dirty="0"/>
          </a:p>
          <a:p>
            <a:pPr lvl="1"/>
            <a:endParaRPr lang="en-US" dirty="0" smtClean="0"/>
          </a:p>
        </p:txBody>
      </p:sp>
    </p:spTree>
    <p:extLst>
      <p:ext uri="{BB962C8B-B14F-4D97-AF65-F5344CB8AC3E}">
        <p14:creationId xmlns:p14="http://schemas.microsoft.com/office/powerpoint/2010/main" val="21979380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2" name="Content Placeholder 1"/>
          <p:cNvSpPr>
            <a:spLocks noGrp="1"/>
          </p:cNvSpPr>
          <p:nvPr>
            <p:ph idx="1"/>
          </p:nvPr>
        </p:nvSpPr>
        <p:spPr/>
        <p:txBody>
          <a:bodyPr>
            <a:normAutofit fontScale="62500" lnSpcReduction="20000"/>
          </a:bodyPr>
          <a:lstStyle/>
          <a:p>
            <a:r>
              <a:rPr lang="en-US" dirty="0" smtClean="0"/>
              <a:t>Introduction</a:t>
            </a:r>
          </a:p>
          <a:p>
            <a:r>
              <a:rPr lang="en-US" dirty="0" smtClean="0"/>
              <a:t>Data Relating to the Line of Descent</a:t>
            </a:r>
          </a:p>
          <a:p>
            <a:pPr lvl="1"/>
            <a:r>
              <a:rPr lang="en-US" dirty="0" smtClean="0"/>
              <a:t>Internal Literary Data:  the Formula of Descent</a:t>
            </a:r>
          </a:p>
          <a:p>
            <a:pPr lvl="1"/>
            <a:r>
              <a:rPr lang="en-US" dirty="0" smtClean="0"/>
              <a:t>Archaeological-Historical Data</a:t>
            </a:r>
          </a:p>
          <a:p>
            <a:pPr lvl="1"/>
            <a:r>
              <a:rPr lang="en-US" dirty="0" smtClean="0"/>
              <a:t>Biblical-Genealogical Data</a:t>
            </a:r>
          </a:p>
          <a:p>
            <a:r>
              <a:rPr lang="en-US" dirty="0" smtClean="0"/>
              <a:t>Interpretations of Chronological Information in Genesis 5 and 11</a:t>
            </a:r>
          </a:p>
          <a:p>
            <a:pPr lvl="1"/>
            <a:r>
              <a:rPr lang="en-US" dirty="0" smtClean="0"/>
              <a:t>Non-historical Interpretations</a:t>
            </a:r>
          </a:p>
          <a:p>
            <a:pPr lvl="2"/>
            <a:r>
              <a:rPr lang="en-US" dirty="0" smtClean="0"/>
              <a:t>Great Year System</a:t>
            </a:r>
          </a:p>
          <a:p>
            <a:pPr lvl="2"/>
            <a:r>
              <a:rPr lang="en-US" dirty="0" smtClean="0"/>
              <a:t>Secret System</a:t>
            </a:r>
          </a:p>
          <a:p>
            <a:pPr lvl="2"/>
            <a:r>
              <a:rPr lang="en-US" dirty="0" smtClean="0"/>
              <a:t>Systems of Figures</a:t>
            </a:r>
          </a:p>
          <a:p>
            <a:pPr lvl="2"/>
            <a:r>
              <a:rPr lang="en-US" dirty="0" smtClean="0"/>
              <a:t>Discontinuous System</a:t>
            </a:r>
          </a:p>
          <a:p>
            <a:r>
              <a:rPr lang="en-US" dirty="0" smtClean="0">
                <a:solidFill>
                  <a:schemeClr val="accent2"/>
                </a:solidFill>
              </a:rPr>
              <a:t>Historical Interpretations</a:t>
            </a:r>
          </a:p>
          <a:p>
            <a:pPr lvl="1"/>
            <a:r>
              <a:rPr lang="en-US" dirty="0" smtClean="0"/>
              <a:t>Successive Method of Reckoning</a:t>
            </a:r>
          </a:p>
          <a:p>
            <a:pPr lvl="1"/>
            <a:r>
              <a:rPr lang="en-US" dirty="0" smtClean="0"/>
              <a:t>Overlapping Method of Reckoning</a:t>
            </a:r>
          </a:p>
          <a:p>
            <a:r>
              <a:rPr lang="en-US" dirty="0" smtClean="0"/>
              <a:t>Conclusion</a:t>
            </a:r>
            <a:endParaRPr lang="en-US" dirty="0"/>
          </a:p>
        </p:txBody>
      </p:sp>
    </p:spTree>
    <p:extLst>
      <p:ext uri="{BB962C8B-B14F-4D97-AF65-F5344CB8AC3E}">
        <p14:creationId xmlns:p14="http://schemas.microsoft.com/office/powerpoint/2010/main" val="26448173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Historical Interpretations</a:t>
            </a:r>
            <a:endParaRPr lang="en-US" dirty="0"/>
          </a:p>
        </p:txBody>
      </p:sp>
      <p:sp>
        <p:nvSpPr>
          <p:cNvPr id="2" name="Content Placeholder 1"/>
          <p:cNvSpPr>
            <a:spLocks noGrp="1"/>
          </p:cNvSpPr>
          <p:nvPr>
            <p:ph idx="1"/>
          </p:nvPr>
        </p:nvSpPr>
        <p:spPr/>
        <p:txBody>
          <a:bodyPr>
            <a:normAutofit fontScale="92500" lnSpcReduction="10000"/>
          </a:bodyPr>
          <a:lstStyle/>
          <a:p>
            <a:r>
              <a:rPr lang="en-US" dirty="0" smtClean="0">
                <a:solidFill>
                  <a:schemeClr val="accent2"/>
                </a:solidFill>
              </a:rPr>
              <a:t>Successive Method of Reckoning</a:t>
            </a:r>
            <a:r>
              <a:rPr lang="en-US" dirty="0" smtClean="0"/>
              <a:t>:  follows a suggestion that ancient Near Eastern peoples “dated long period of lifetimes, not generations.”</a:t>
            </a:r>
          </a:p>
          <a:p>
            <a:r>
              <a:rPr lang="en-US" dirty="0" smtClean="0"/>
              <a:t>While Adam begat an ancestor of Seth when he was 130, Seth actually arose as Scripture’s next prominent figure only after Adam’s full life of 930 years.</a:t>
            </a:r>
          </a:p>
          <a:p>
            <a:r>
              <a:rPr lang="en-US" dirty="0" smtClean="0"/>
              <a:t>A major difficulty of this method comes from the Hebrew language.  The word for “fathered” is used in the sense of a direct physical offspring.</a:t>
            </a:r>
            <a:endParaRPr lang="en-US" dirty="0"/>
          </a:p>
        </p:txBody>
      </p:sp>
    </p:spTree>
    <p:custDataLst>
      <p:tags r:id="rId1"/>
    </p:custDataLst>
    <p:extLst>
      <p:ext uri="{BB962C8B-B14F-4D97-AF65-F5344CB8AC3E}">
        <p14:creationId xmlns:p14="http://schemas.microsoft.com/office/powerpoint/2010/main" val="42340841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sp>
        <p:nvSpPr>
          <p:cNvPr id="2" name="Content Placeholder 1"/>
          <p:cNvSpPr>
            <a:spLocks noGrp="1"/>
          </p:cNvSpPr>
          <p:nvPr>
            <p:ph idx="1"/>
          </p:nvPr>
        </p:nvSpPr>
        <p:spPr/>
        <p:txBody>
          <a:bodyPr>
            <a:normAutofit fontScale="62500" lnSpcReduction="20000"/>
          </a:bodyPr>
          <a:lstStyle/>
          <a:p>
            <a:r>
              <a:rPr lang="en-US" dirty="0" smtClean="0"/>
              <a:t>Introduction</a:t>
            </a:r>
          </a:p>
          <a:p>
            <a:r>
              <a:rPr lang="en-US" dirty="0" smtClean="0">
                <a:solidFill>
                  <a:schemeClr val="accent2">
                    <a:lumMod val="75000"/>
                  </a:schemeClr>
                </a:solidFill>
              </a:rPr>
              <a:t>Data Relating to the Line of Descent</a:t>
            </a:r>
          </a:p>
          <a:p>
            <a:pPr lvl="1"/>
            <a:r>
              <a:rPr lang="en-US" dirty="0" smtClean="0">
                <a:solidFill>
                  <a:schemeClr val="accent2">
                    <a:lumMod val="75000"/>
                  </a:schemeClr>
                </a:solidFill>
              </a:rPr>
              <a:t>Internal Literary Data:  the Formula of Descent</a:t>
            </a:r>
          </a:p>
          <a:p>
            <a:pPr lvl="1"/>
            <a:r>
              <a:rPr lang="en-US" dirty="0" smtClean="0"/>
              <a:t>Archaeological-Historical Data</a:t>
            </a:r>
          </a:p>
          <a:p>
            <a:pPr lvl="1"/>
            <a:r>
              <a:rPr lang="en-US" dirty="0" smtClean="0"/>
              <a:t>Biblical-Genealogical Data</a:t>
            </a:r>
          </a:p>
          <a:p>
            <a:r>
              <a:rPr lang="en-US" dirty="0" smtClean="0"/>
              <a:t>Interpretations of Chronological Information in Genesis 5 and 11</a:t>
            </a:r>
          </a:p>
          <a:p>
            <a:pPr lvl="1"/>
            <a:r>
              <a:rPr lang="en-US" dirty="0" smtClean="0"/>
              <a:t>Non-historical Interpretations</a:t>
            </a:r>
          </a:p>
          <a:p>
            <a:pPr lvl="2"/>
            <a:r>
              <a:rPr lang="en-US" dirty="0" smtClean="0"/>
              <a:t>Great Year System</a:t>
            </a:r>
          </a:p>
          <a:p>
            <a:pPr lvl="2"/>
            <a:r>
              <a:rPr lang="en-US" dirty="0" smtClean="0"/>
              <a:t>Secret System</a:t>
            </a:r>
          </a:p>
          <a:p>
            <a:pPr lvl="2"/>
            <a:r>
              <a:rPr lang="en-US" dirty="0" smtClean="0"/>
              <a:t>Systems of Figures</a:t>
            </a:r>
          </a:p>
          <a:p>
            <a:pPr lvl="2"/>
            <a:r>
              <a:rPr lang="en-US" dirty="0" smtClean="0"/>
              <a:t>Discontinuous System</a:t>
            </a:r>
          </a:p>
          <a:p>
            <a:r>
              <a:rPr lang="en-US" dirty="0" smtClean="0"/>
              <a:t>Historical Interpretations</a:t>
            </a:r>
          </a:p>
          <a:p>
            <a:pPr lvl="1"/>
            <a:r>
              <a:rPr lang="en-US" dirty="0" smtClean="0"/>
              <a:t>Successive Method of Reckoning</a:t>
            </a:r>
          </a:p>
          <a:p>
            <a:pPr lvl="1"/>
            <a:r>
              <a:rPr lang="en-US" dirty="0" smtClean="0"/>
              <a:t>Overlapping Method of Reckoning</a:t>
            </a:r>
          </a:p>
          <a:p>
            <a:r>
              <a:rPr lang="en-US" dirty="0" smtClean="0"/>
              <a:t>Conclusion</a:t>
            </a:r>
            <a:endParaRPr lang="en-US" dirty="0"/>
          </a:p>
        </p:txBody>
      </p:sp>
    </p:spTree>
    <p:extLst>
      <p:ext uri="{BB962C8B-B14F-4D97-AF65-F5344CB8AC3E}">
        <p14:creationId xmlns:p14="http://schemas.microsoft.com/office/powerpoint/2010/main" val="861364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Historical Interpretations</a:t>
            </a:r>
            <a:endParaRPr lang="en-US" dirty="0"/>
          </a:p>
        </p:txBody>
      </p:sp>
      <p:sp>
        <p:nvSpPr>
          <p:cNvPr id="2" name="Content Placeholder 1"/>
          <p:cNvSpPr>
            <a:spLocks noGrp="1"/>
          </p:cNvSpPr>
          <p:nvPr>
            <p:ph idx="1"/>
          </p:nvPr>
        </p:nvSpPr>
        <p:spPr/>
        <p:txBody>
          <a:bodyPr>
            <a:normAutofit fontScale="92500" lnSpcReduction="10000"/>
          </a:bodyPr>
          <a:lstStyle/>
          <a:p>
            <a:r>
              <a:rPr lang="en-US" dirty="0" smtClean="0">
                <a:solidFill>
                  <a:schemeClr val="accent2"/>
                </a:solidFill>
              </a:rPr>
              <a:t>Overlapping Method of Reckoning:  </a:t>
            </a:r>
            <a:r>
              <a:rPr lang="en-US" dirty="0" smtClean="0"/>
              <a:t>Calculates time by adding up the number of years each patriarch lived before the birth of his first son.</a:t>
            </a:r>
          </a:p>
          <a:p>
            <a:r>
              <a:rPr lang="en-US" dirty="0" smtClean="0"/>
              <a:t>No gaps, no missing generations</a:t>
            </a:r>
          </a:p>
          <a:p>
            <a:r>
              <a:rPr lang="en-US" dirty="0" smtClean="0"/>
              <a:t>Archbishop James Ussher used this method to calculate the birth of Jesus in 4 BC and the date of creation at 4004 BC. </a:t>
            </a:r>
            <a:endParaRPr lang="en-US" dirty="0"/>
          </a:p>
          <a:p>
            <a:r>
              <a:rPr lang="en-US" dirty="0" smtClean="0"/>
              <a:t>Many Christians still believe that reckoning by the overlapping method is the one most consistent with the </a:t>
            </a:r>
            <a:r>
              <a:rPr lang="en-US" smtClean="0"/>
              <a:t>biblical text.</a:t>
            </a:r>
            <a:endParaRPr lang="en-US" dirty="0"/>
          </a:p>
        </p:txBody>
      </p:sp>
    </p:spTree>
    <p:custDataLst>
      <p:tags r:id="rId1"/>
    </p:custDataLst>
    <p:extLst>
      <p:ext uri="{BB962C8B-B14F-4D97-AF65-F5344CB8AC3E}">
        <p14:creationId xmlns:p14="http://schemas.microsoft.com/office/powerpoint/2010/main" val="20231030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sp>
        <p:nvSpPr>
          <p:cNvPr id="2" name="Content Placeholder 1"/>
          <p:cNvSpPr>
            <a:spLocks noGrp="1"/>
          </p:cNvSpPr>
          <p:nvPr>
            <p:ph idx="1"/>
          </p:nvPr>
        </p:nvSpPr>
        <p:spPr/>
        <p:txBody>
          <a:bodyPr>
            <a:normAutofit fontScale="92500" lnSpcReduction="20000"/>
          </a:bodyPr>
          <a:lstStyle/>
          <a:p>
            <a:r>
              <a:rPr lang="en-US" dirty="0" smtClean="0"/>
              <a:t>Dates calculated using this method conflict head-on with standard interpretations of time needed for prehistoric and historical reconstructions.</a:t>
            </a:r>
          </a:p>
          <a:p>
            <a:endParaRPr lang="en-US" dirty="0"/>
          </a:p>
          <a:p>
            <a:r>
              <a:rPr lang="en-US" dirty="0" smtClean="0"/>
              <a:t>In Dr. </a:t>
            </a:r>
            <a:r>
              <a:rPr lang="en-US" dirty="0" err="1" smtClean="0"/>
              <a:t>Hasel’s</a:t>
            </a:r>
            <a:r>
              <a:rPr lang="en-US" dirty="0" smtClean="0"/>
              <a:t> opinion, the basic issue is whether modern reconstructions of ancient history and prehistory are an authoritative norm for the interpretation or reinterpretation of the Bible.</a:t>
            </a:r>
          </a:p>
          <a:p>
            <a:endParaRPr lang="en-US" dirty="0"/>
          </a:p>
          <a:p>
            <a:r>
              <a:rPr lang="en-US" dirty="0" smtClean="0"/>
              <a:t>If so, the Bible has to yield when there is conflict.</a:t>
            </a:r>
            <a:endParaRPr lang="en-US" dirty="0"/>
          </a:p>
        </p:txBody>
      </p:sp>
    </p:spTree>
    <p:custDataLst>
      <p:tags r:id="rId1"/>
    </p:custDataLst>
    <p:extLst>
      <p:ext uri="{BB962C8B-B14F-4D97-AF65-F5344CB8AC3E}">
        <p14:creationId xmlns:p14="http://schemas.microsoft.com/office/powerpoint/2010/main" val="1931247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If not…other disciplines yield</a:t>
            </a:r>
            <a:endParaRPr lang="en-US" dirty="0"/>
          </a:p>
        </p:txBody>
      </p:sp>
      <p:sp>
        <p:nvSpPr>
          <p:cNvPr id="2" name="Content Placeholder 1"/>
          <p:cNvSpPr>
            <a:spLocks noGrp="1"/>
          </p:cNvSpPr>
          <p:nvPr>
            <p:ph idx="1"/>
          </p:nvPr>
        </p:nvSpPr>
        <p:spPr/>
        <p:txBody>
          <a:bodyPr/>
          <a:lstStyle/>
          <a:p>
            <a:r>
              <a:rPr lang="en-US" dirty="0" smtClean="0"/>
              <a:t>Ultimate authority for knowledge and faith is provided in the superior revelation of God in the Bible, and whenever biblical information impinges on matters of history, age of the earth, origins, etc., the data observed must be interpreted and reconstructed in view of this superior divine revelation which is supremely embodied in the Bible.</a:t>
            </a:r>
            <a:endParaRPr lang="en-US" dirty="0"/>
          </a:p>
        </p:txBody>
      </p:sp>
    </p:spTree>
    <p:extLst>
      <p:ext uri="{BB962C8B-B14F-4D97-AF65-F5344CB8AC3E}">
        <p14:creationId xmlns:p14="http://schemas.microsoft.com/office/powerpoint/2010/main" val="9330286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2" name="Content Placeholder 1"/>
          <p:cNvSpPr>
            <a:spLocks noGrp="1"/>
          </p:cNvSpPr>
          <p:nvPr>
            <p:ph idx="1"/>
          </p:nvPr>
        </p:nvSpPr>
        <p:spPr/>
        <p:txBody>
          <a:bodyPr>
            <a:normAutofit fontScale="62500" lnSpcReduction="20000"/>
          </a:bodyPr>
          <a:lstStyle/>
          <a:p>
            <a:r>
              <a:rPr lang="en-US" dirty="0" smtClean="0"/>
              <a:t>Introduction</a:t>
            </a:r>
          </a:p>
          <a:p>
            <a:r>
              <a:rPr lang="en-US" dirty="0" smtClean="0"/>
              <a:t>Data Relating to the Line of Descent</a:t>
            </a:r>
          </a:p>
          <a:p>
            <a:pPr lvl="1"/>
            <a:r>
              <a:rPr lang="en-US" dirty="0" smtClean="0"/>
              <a:t>Internal Literary Data:  the Formula of Descent</a:t>
            </a:r>
          </a:p>
          <a:p>
            <a:pPr lvl="1"/>
            <a:r>
              <a:rPr lang="en-US" dirty="0" smtClean="0"/>
              <a:t>Archaeological-Historical Data</a:t>
            </a:r>
          </a:p>
          <a:p>
            <a:pPr lvl="1"/>
            <a:r>
              <a:rPr lang="en-US" dirty="0" smtClean="0"/>
              <a:t>Biblical-Genealogical Data</a:t>
            </a:r>
          </a:p>
          <a:p>
            <a:r>
              <a:rPr lang="en-US" dirty="0" smtClean="0"/>
              <a:t>Interpretations of Chronological Information in Genesis 5 and 11</a:t>
            </a:r>
          </a:p>
          <a:p>
            <a:pPr lvl="1"/>
            <a:r>
              <a:rPr lang="en-US" dirty="0" smtClean="0"/>
              <a:t>Non-historical Interpretations</a:t>
            </a:r>
          </a:p>
          <a:p>
            <a:pPr lvl="2"/>
            <a:r>
              <a:rPr lang="en-US" dirty="0" smtClean="0"/>
              <a:t>Great Year System</a:t>
            </a:r>
          </a:p>
          <a:p>
            <a:pPr lvl="2"/>
            <a:r>
              <a:rPr lang="en-US" dirty="0" smtClean="0"/>
              <a:t>Secret System</a:t>
            </a:r>
          </a:p>
          <a:p>
            <a:pPr lvl="2"/>
            <a:r>
              <a:rPr lang="en-US" dirty="0" smtClean="0"/>
              <a:t>Systems of Figures</a:t>
            </a:r>
          </a:p>
          <a:p>
            <a:pPr lvl="2"/>
            <a:r>
              <a:rPr lang="en-US" dirty="0" smtClean="0"/>
              <a:t>Discontinuous System</a:t>
            </a:r>
          </a:p>
          <a:p>
            <a:r>
              <a:rPr lang="en-US" dirty="0" smtClean="0"/>
              <a:t>Historical Interpretations</a:t>
            </a:r>
          </a:p>
          <a:p>
            <a:pPr lvl="1"/>
            <a:r>
              <a:rPr lang="en-US" dirty="0" smtClean="0"/>
              <a:t>Successive Method of Reckoning</a:t>
            </a:r>
          </a:p>
          <a:p>
            <a:pPr lvl="1"/>
            <a:r>
              <a:rPr lang="en-US" dirty="0" smtClean="0"/>
              <a:t>Overlapping Method of Reckoning</a:t>
            </a:r>
          </a:p>
          <a:p>
            <a:r>
              <a:rPr lang="en-US" dirty="0" smtClean="0">
                <a:solidFill>
                  <a:schemeClr val="accent2"/>
                </a:solidFill>
              </a:rPr>
              <a:t>Conclusion</a:t>
            </a:r>
            <a:endParaRPr lang="en-US" dirty="0">
              <a:solidFill>
                <a:schemeClr val="accent2"/>
              </a:solidFill>
            </a:endParaRPr>
          </a:p>
        </p:txBody>
      </p:sp>
    </p:spTree>
    <p:extLst>
      <p:ext uri="{BB962C8B-B14F-4D97-AF65-F5344CB8AC3E}">
        <p14:creationId xmlns:p14="http://schemas.microsoft.com/office/powerpoint/2010/main" val="40543342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Conclusions</a:t>
            </a:r>
            <a:endParaRPr lang="en-US" dirty="0"/>
          </a:p>
        </p:txBody>
      </p:sp>
      <p:sp>
        <p:nvSpPr>
          <p:cNvPr id="2" name="Content Placeholder 1"/>
          <p:cNvSpPr>
            <a:spLocks noGrp="1"/>
          </p:cNvSpPr>
          <p:nvPr>
            <p:ph idx="1"/>
          </p:nvPr>
        </p:nvSpPr>
        <p:spPr/>
        <p:txBody>
          <a:bodyPr>
            <a:normAutofit fontScale="92500" lnSpcReduction="20000"/>
          </a:bodyPr>
          <a:lstStyle/>
          <a:p>
            <a:r>
              <a:rPr lang="en-US" dirty="0" smtClean="0"/>
              <a:t>Time functions in a most profound way in the Bible.</a:t>
            </a:r>
          </a:p>
          <a:p>
            <a:r>
              <a:rPr lang="en-US" dirty="0" smtClean="0"/>
              <a:t>The genealogies in Genesis 5 and 11 contribute to the progression of time in Scripture.</a:t>
            </a:r>
          </a:p>
          <a:p>
            <a:r>
              <a:rPr lang="en-US" dirty="0" smtClean="0"/>
              <a:t>Theologically, the succession from father to son, together with the spans of time, indicates God’s blessing and grace in view of sin and death.</a:t>
            </a:r>
          </a:p>
          <a:p>
            <a:r>
              <a:rPr lang="en-US" dirty="0" smtClean="0"/>
              <a:t>These chronogenealogies provide the time framework and human chain that link God’s people with Adam at the climax of the six-day creation event on this planet.</a:t>
            </a:r>
            <a:endParaRPr lang="en-US" dirty="0"/>
          </a:p>
        </p:txBody>
      </p:sp>
    </p:spTree>
    <p:custDataLst>
      <p:tags r:id="rId1"/>
    </p:custDataLst>
    <p:extLst>
      <p:ext uri="{BB962C8B-B14F-4D97-AF65-F5344CB8AC3E}">
        <p14:creationId xmlns:p14="http://schemas.microsoft.com/office/powerpoint/2010/main" val="7392567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4400" dirty="0" smtClean="0"/>
              <a:t>“The Meaning of the Chronogenealogies of</a:t>
            </a:r>
            <a:br>
              <a:rPr lang="en-US" sz="4400" dirty="0" smtClean="0"/>
            </a:br>
            <a:r>
              <a:rPr lang="en-US" sz="4400" dirty="0" smtClean="0"/>
              <a:t>Genesis 5 and 11”</a:t>
            </a:r>
            <a:br>
              <a:rPr lang="en-US" sz="4400" dirty="0" smtClean="0"/>
            </a:br>
            <a:r>
              <a:rPr lang="en-US" sz="3200" b="1" dirty="0" smtClean="0"/>
              <a:t>Origins</a:t>
            </a:r>
            <a:r>
              <a:rPr lang="en-US" sz="3200" dirty="0" smtClean="0"/>
              <a:t> 7/2 (1980) 53-70</a:t>
            </a:r>
            <a:endParaRPr lang="en-US" sz="3200" dirty="0"/>
          </a:p>
        </p:txBody>
      </p:sp>
      <p:sp>
        <p:nvSpPr>
          <p:cNvPr id="3" name="Subtitle 2"/>
          <p:cNvSpPr>
            <a:spLocks noGrp="1"/>
          </p:cNvSpPr>
          <p:nvPr>
            <p:ph type="subTitle" idx="1"/>
          </p:nvPr>
        </p:nvSpPr>
        <p:spPr/>
        <p:txBody>
          <a:bodyPr/>
          <a:lstStyle/>
          <a:p>
            <a:r>
              <a:rPr lang="en-US" dirty="0" smtClean="0">
                <a:solidFill>
                  <a:schemeClr val="accent6">
                    <a:lumMod val="50000"/>
                  </a:schemeClr>
                </a:solidFill>
              </a:rPr>
              <a:t>Gerhard F. Hasel</a:t>
            </a:r>
            <a:endParaRPr lang="en-US" dirty="0">
              <a:solidFill>
                <a:schemeClr val="accent6">
                  <a:lumMod val="50000"/>
                </a:schemeClr>
              </a:solidFill>
            </a:endParaRPr>
          </a:p>
        </p:txBody>
      </p:sp>
    </p:spTree>
    <p:extLst>
      <p:ext uri="{BB962C8B-B14F-4D97-AF65-F5344CB8AC3E}">
        <p14:creationId xmlns:p14="http://schemas.microsoft.com/office/powerpoint/2010/main" val="28947518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marL="0" indent="0" algn="ctr">
              <a:buNone/>
            </a:pPr>
            <a:r>
              <a:rPr lang="en-US" dirty="0" smtClean="0"/>
              <a:t>Summary and Narration:</a:t>
            </a:r>
          </a:p>
          <a:p>
            <a:pPr marL="0" indent="0" algn="ctr">
              <a:buNone/>
            </a:pPr>
            <a:r>
              <a:rPr lang="en-US" dirty="0" smtClean="0"/>
              <a:t>Carol Raney</a:t>
            </a:r>
          </a:p>
          <a:p>
            <a:pPr marL="0" indent="0" algn="ctr">
              <a:buNone/>
            </a:pPr>
            <a:endParaRPr lang="en-US" dirty="0"/>
          </a:p>
          <a:p>
            <a:pPr marL="0" indent="0" algn="ctr">
              <a:buNone/>
            </a:pPr>
            <a:r>
              <a:rPr lang="en-US" dirty="0" smtClean="0"/>
              <a:t>Design:</a:t>
            </a:r>
          </a:p>
          <a:p>
            <a:pPr marL="0" indent="0" algn="ctr">
              <a:buNone/>
            </a:pPr>
            <a:r>
              <a:rPr lang="en-US" dirty="0" smtClean="0"/>
              <a:t>Jessica Drahozal</a:t>
            </a:r>
          </a:p>
          <a:p>
            <a:pPr marL="0" indent="0" algn="ctr">
              <a:buNone/>
            </a:pPr>
            <a:endParaRPr lang="en-US" dirty="0" smtClean="0"/>
          </a:p>
          <a:p>
            <a:pPr marL="0" indent="0" algn="ctr">
              <a:buNone/>
            </a:pPr>
            <a:r>
              <a:rPr lang="en-US" dirty="0" smtClean="0"/>
              <a:t>Photo credit:</a:t>
            </a:r>
          </a:p>
          <a:p>
            <a:pPr marL="0" indent="0">
              <a:buNone/>
            </a:pPr>
            <a:r>
              <a:rPr lang="en-US" dirty="0" smtClean="0"/>
              <a:t>http://www.flickr.com/photos/stockerre/4802890982/</a:t>
            </a:r>
            <a:endParaRPr lang="en-US" dirty="0"/>
          </a:p>
        </p:txBody>
      </p:sp>
    </p:spTree>
    <p:extLst>
      <p:ext uri="{BB962C8B-B14F-4D97-AF65-F5344CB8AC3E}">
        <p14:creationId xmlns:p14="http://schemas.microsoft.com/office/powerpoint/2010/main" val="6676790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Formula of Descent</a:t>
            </a:r>
            <a:endParaRPr lang="en-US" dirty="0"/>
          </a:p>
        </p:txBody>
      </p:sp>
      <p:sp>
        <p:nvSpPr>
          <p:cNvPr id="2" name="Content Placeholder 1"/>
          <p:cNvSpPr>
            <a:spLocks noGrp="1"/>
          </p:cNvSpPr>
          <p:nvPr>
            <p:ph idx="1"/>
          </p:nvPr>
        </p:nvSpPr>
        <p:spPr/>
        <p:txBody>
          <a:bodyPr>
            <a:normAutofit lnSpcReduction="10000"/>
          </a:bodyPr>
          <a:lstStyle/>
          <a:p>
            <a:r>
              <a:rPr lang="en-US" dirty="0" smtClean="0"/>
              <a:t>When PN1 had lived </a:t>
            </a:r>
            <a:r>
              <a:rPr lang="en-US" dirty="0" smtClean="0">
                <a:solidFill>
                  <a:schemeClr val="accent2">
                    <a:lumMod val="75000"/>
                  </a:schemeClr>
                </a:solidFill>
              </a:rPr>
              <a:t>x years</a:t>
            </a:r>
            <a:r>
              <a:rPr lang="en-US" dirty="0" smtClean="0"/>
              <a:t>, he fathered PN2.  And PN1 lived after he fathered PN2 </a:t>
            </a:r>
            <a:r>
              <a:rPr lang="en-US" dirty="0" smtClean="0">
                <a:solidFill>
                  <a:schemeClr val="accent2">
                    <a:lumMod val="75000"/>
                  </a:schemeClr>
                </a:solidFill>
              </a:rPr>
              <a:t>y years</a:t>
            </a:r>
            <a:r>
              <a:rPr lang="en-US" dirty="0" smtClean="0"/>
              <a:t>, and he fathered other sons and daughters.  And all the days of PN1 were </a:t>
            </a:r>
            <a:r>
              <a:rPr lang="en-US" dirty="0" smtClean="0">
                <a:solidFill>
                  <a:schemeClr val="accent2">
                    <a:lumMod val="75000"/>
                  </a:schemeClr>
                </a:solidFill>
              </a:rPr>
              <a:t>z years</a:t>
            </a:r>
            <a:r>
              <a:rPr lang="en-US" dirty="0" smtClean="0"/>
              <a:t>.</a:t>
            </a:r>
          </a:p>
          <a:p>
            <a:endParaRPr lang="en-US" dirty="0"/>
          </a:p>
          <a:p>
            <a:r>
              <a:rPr lang="en-US" dirty="0" smtClean="0"/>
              <a:t>This interlocking nature of the information provided is forceful internal evidence that the material in Genesis 5 and 11 presents a continuous line of descent.</a:t>
            </a:r>
            <a:endParaRPr lang="en-US" dirty="0"/>
          </a:p>
        </p:txBody>
      </p:sp>
    </p:spTree>
    <p:custDataLst>
      <p:tags r:id="rId1"/>
    </p:custDataLst>
    <p:extLst>
      <p:ext uri="{BB962C8B-B14F-4D97-AF65-F5344CB8AC3E}">
        <p14:creationId xmlns:p14="http://schemas.microsoft.com/office/powerpoint/2010/main" val="42305443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sp>
        <p:nvSpPr>
          <p:cNvPr id="2" name="Content Placeholder 1"/>
          <p:cNvSpPr>
            <a:spLocks noGrp="1"/>
          </p:cNvSpPr>
          <p:nvPr>
            <p:ph idx="1"/>
          </p:nvPr>
        </p:nvSpPr>
        <p:spPr/>
        <p:txBody>
          <a:bodyPr>
            <a:normAutofit fontScale="62500" lnSpcReduction="20000"/>
          </a:bodyPr>
          <a:lstStyle/>
          <a:p>
            <a:r>
              <a:rPr lang="en-US" dirty="0" smtClean="0"/>
              <a:t>Introduction</a:t>
            </a:r>
          </a:p>
          <a:p>
            <a:r>
              <a:rPr lang="en-US" dirty="0" smtClean="0">
                <a:solidFill>
                  <a:schemeClr val="accent2">
                    <a:lumMod val="75000"/>
                  </a:schemeClr>
                </a:solidFill>
              </a:rPr>
              <a:t>Data Relating to the Line of Descent</a:t>
            </a:r>
          </a:p>
          <a:p>
            <a:pPr lvl="1"/>
            <a:r>
              <a:rPr lang="en-US" dirty="0" smtClean="0"/>
              <a:t>Internal Literary Data:  the Formula of Descent</a:t>
            </a:r>
          </a:p>
          <a:p>
            <a:pPr lvl="1"/>
            <a:r>
              <a:rPr lang="en-US" dirty="0" smtClean="0">
                <a:solidFill>
                  <a:schemeClr val="accent2">
                    <a:lumMod val="75000"/>
                  </a:schemeClr>
                </a:solidFill>
              </a:rPr>
              <a:t>Archaeological-Historical Data</a:t>
            </a:r>
          </a:p>
          <a:p>
            <a:pPr lvl="1"/>
            <a:r>
              <a:rPr lang="en-US" dirty="0" smtClean="0"/>
              <a:t>Biblical-Genealogical Data</a:t>
            </a:r>
          </a:p>
          <a:p>
            <a:r>
              <a:rPr lang="en-US" dirty="0" smtClean="0"/>
              <a:t>Interpretations of Chronological Information in Genesis 5 and 11</a:t>
            </a:r>
          </a:p>
          <a:p>
            <a:pPr lvl="1"/>
            <a:r>
              <a:rPr lang="en-US" dirty="0" smtClean="0"/>
              <a:t>Non-historical Interpretations</a:t>
            </a:r>
          </a:p>
          <a:p>
            <a:pPr lvl="2"/>
            <a:r>
              <a:rPr lang="en-US" dirty="0" smtClean="0"/>
              <a:t>Great Year System</a:t>
            </a:r>
          </a:p>
          <a:p>
            <a:pPr lvl="2"/>
            <a:r>
              <a:rPr lang="en-US" dirty="0" smtClean="0"/>
              <a:t>Secret System</a:t>
            </a:r>
          </a:p>
          <a:p>
            <a:pPr lvl="2"/>
            <a:r>
              <a:rPr lang="en-US" dirty="0" smtClean="0"/>
              <a:t>Systems of Figures</a:t>
            </a:r>
          </a:p>
          <a:p>
            <a:pPr lvl="2"/>
            <a:r>
              <a:rPr lang="en-US" dirty="0" smtClean="0"/>
              <a:t>Discontinuous System</a:t>
            </a:r>
          </a:p>
          <a:p>
            <a:r>
              <a:rPr lang="en-US" dirty="0" smtClean="0"/>
              <a:t>Historical Interpretations</a:t>
            </a:r>
          </a:p>
          <a:p>
            <a:pPr lvl="1"/>
            <a:r>
              <a:rPr lang="en-US" dirty="0" smtClean="0"/>
              <a:t>Successive Method of Reckoning</a:t>
            </a:r>
          </a:p>
          <a:p>
            <a:pPr lvl="1"/>
            <a:r>
              <a:rPr lang="en-US" dirty="0" smtClean="0"/>
              <a:t>Overlapping Method of Reckoning</a:t>
            </a:r>
          </a:p>
          <a:p>
            <a:r>
              <a:rPr lang="en-US" dirty="0" smtClean="0"/>
              <a:t>Conclusion</a:t>
            </a:r>
            <a:endParaRPr lang="en-US" dirty="0"/>
          </a:p>
        </p:txBody>
      </p:sp>
    </p:spTree>
    <p:extLst>
      <p:ext uri="{BB962C8B-B14F-4D97-AF65-F5344CB8AC3E}">
        <p14:creationId xmlns:p14="http://schemas.microsoft.com/office/powerpoint/2010/main" val="11072967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295400"/>
            <a:ext cx="8229600" cy="1219200"/>
          </a:xfrm>
        </p:spPr>
        <p:txBody>
          <a:bodyPr>
            <a:normAutofit fontScale="90000"/>
          </a:bodyPr>
          <a:lstStyle/>
          <a:p>
            <a:pPr algn="ctr"/>
            <a:r>
              <a:rPr lang="en-US" dirty="0" smtClean="0"/>
              <a:t/>
            </a:r>
            <a:br>
              <a:rPr lang="en-US" dirty="0" smtClean="0"/>
            </a:br>
            <a:r>
              <a:rPr lang="en-US" dirty="0" smtClean="0"/>
              <a:t>Divergent Figures </a:t>
            </a:r>
            <a:br>
              <a:rPr lang="en-US" dirty="0" smtClean="0"/>
            </a:br>
            <a:r>
              <a:rPr lang="en-US" dirty="0" smtClean="0"/>
              <a:t>(AM—from creation)</a:t>
            </a:r>
            <a:br>
              <a:rPr lang="en-US" dirty="0" smtClean="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07972907"/>
              </p:ext>
            </p:extLst>
          </p:nvPr>
        </p:nvGraphicFramePr>
        <p:xfrm>
          <a:off x="381000" y="2438400"/>
          <a:ext cx="8229600" cy="2931160"/>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370840">
                <a:tc>
                  <a:txBody>
                    <a:bodyPr/>
                    <a:lstStyle/>
                    <a:p>
                      <a:pPr algn="ctr"/>
                      <a:endParaRPr lang="en-US" dirty="0"/>
                    </a:p>
                  </a:txBody>
                  <a:tcPr/>
                </a:tc>
                <a:tc>
                  <a:txBody>
                    <a:bodyPr/>
                    <a:lstStyle/>
                    <a:p>
                      <a:pPr algn="ctr"/>
                      <a:r>
                        <a:rPr lang="en-US" dirty="0" smtClean="0"/>
                        <a:t>Hebrew</a:t>
                      </a:r>
                    </a:p>
                    <a:p>
                      <a:pPr algn="ctr"/>
                      <a:r>
                        <a:rPr lang="en-US" dirty="0" smtClean="0"/>
                        <a:t>MT</a:t>
                      </a:r>
                      <a:endParaRPr lang="en-US" dirty="0"/>
                    </a:p>
                  </a:txBody>
                  <a:tcPr/>
                </a:tc>
                <a:tc>
                  <a:txBody>
                    <a:bodyPr/>
                    <a:lstStyle/>
                    <a:p>
                      <a:pPr algn="ctr"/>
                      <a:r>
                        <a:rPr lang="en-US" dirty="0" smtClean="0"/>
                        <a:t>LXX</a:t>
                      </a:r>
                    </a:p>
                    <a:p>
                      <a:pPr algn="ctr"/>
                      <a:r>
                        <a:rPr lang="en-US" dirty="0" smtClean="0"/>
                        <a:t>(Alex.)</a:t>
                      </a:r>
                      <a:endParaRPr lang="en-US" dirty="0"/>
                    </a:p>
                  </a:txBody>
                  <a:tcPr/>
                </a:tc>
                <a:tc>
                  <a:txBody>
                    <a:bodyPr/>
                    <a:lstStyle/>
                    <a:p>
                      <a:pPr algn="ctr"/>
                      <a:r>
                        <a:rPr lang="en-US" dirty="0" smtClean="0"/>
                        <a:t>LXX</a:t>
                      </a:r>
                    </a:p>
                    <a:p>
                      <a:pPr algn="ctr"/>
                      <a:r>
                        <a:rPr lang="en-US" dirty="0" smtClean="0"/>
                        <a:t>(Vat.)</a:t>
                      </a:r>
                      <a:endParaRPr lang="en-US" dirty="0"/>
                    </a:p>
                  </a:txBody>
                  <a:tcPr/>
                </a:tc>
                <a:tc>
                  <a:txBody>
                    <a:bodyPr/>
                    <a:lstStyle/>
                    <a:p>
                      <a:pPr algn="ctr"/>
                      <a:r>
                        <a:rPr lang="en-US" dirty="0" smtClean="0"/>
                        <a:t>Sam.</a:t>
                      </a:r>
                    </a:p>
                    <a:p>
                      <a:pPr algn="ctr"/>
                      <a:r>
                        <a:rPr lang="en-US" dirty="0" smtClean="0"/>
                        <a:t>Pent.</a:t>
                      </a:r>
                      <a:endParaRPr lang="en-US" dirty="0"/>
                    </a:p>
                  </a:txBody>
                  <a:tcPr/>
                </a:tc>
                <a:tc>
                  <a:txBody>
                    <a:bodyPr/>
                    <a:lstStyle/>
                    <a:p>
                      <a:pPr algn="ctr"/>
                      <a:r>
                        <a:rPr lang="en-US" dirty="0" smtClean="0"/>
                        <a:t>Josephus</a:t>
                      </a:r>
                      <a:endParaRPr lang="en-US" dirty="0"/>
                    </a:p>
                  </a:txBody>
                  <a:tcPr/>
                </a:tc>
              </a:tr>
              <a:tr h="370840">
                <a:tc>
                  <a:txBody>
                    <a:bodyPr/>
                    <a:lstStyle/>
                    <a:p>
                      <a:r>
                        <a:rPr lang="en-US" dirty="0" smtClean="0"/>
                        <a:t>Adam to Noah</a:t>
                      </a:r>
                      <a:endParaRPr lang="en-US" dirty="0"/>
                    </a:p>
                  </a:txBody>
                  <a:tcPr/>
                </a:tc>
                <a:tc>
                  <a:txBody>
                    <a:bodyPr/>
                    <a:lstStyle/>
                    <a:p>
                      <a:pPr algn="ctr"/>
                      <a:r>
                        <a:rPr lang="en-US" dirty="0" smtClean="0"/>
                        <a:t>1656</a:t>
                      </a:r>
                      <a:endParaRPr lang="en-US" dirty="0"/>
                    </a:p>
                  </a:txBody>
                  <a:tcPr/>
                </a:tc>
                <a:tc>
                  <a:txBody>
                    <a:bodyPr/>
                    <a:lstStyle/>
                    <a:p>
                      <a:pPr algn="ctr"/>
                      <a:r>
                        <a:rPr lang="en-US" dirty="0" smtClean="0"/>
                        <a:t>2262</a:t>
                      </a:r>
                      <a:endParaRPr lang="en-US" dirty="0"/>
                    </a:p>
                  </a:txBody>
                  <a:tcPr/>
                </a:tc>
                <a:tc>
                  <a:txBody>
                    <a:bodyPr/>
                    <a:lstStyle/>
                    <a:p>
                      <a:pPr algn="ctr"/>
                      <a:r>
                        <a:rPr lang="en-US" dirty="0" smtClean="0"/>
                        <a:t>2242</a:t>
                      </a:r>
                      <a:endParaRPr lang="en-US" dirty="0"/>
                    </a:p>
                  </a:txBody>
                  <a:tcPr/>
                </a:tc>
                <a:tc>
                  <a:txBody>
                    <a:bodyPr/>
                    <a:lstStyle/>
                    <a:p>
                      <a:pPr algn="ctr"/>
                      <a:r>
                        <a:rPr lang="en-US" dirty="0" smtClean="0"/>
                        <a:t>1307</a:t>
                      </a:r>
                      <a:endParaRPr lang="en-US" dirty="0"/>
                    </a:p>
                  </a:txBody>
                  <a:tcPr/>
                </a:tc>
                <a:tc>
                  <a:txBody>
                    <a:bodyPr/>
                    <a:lstStyle/>
                    <a:p>
                      <a:pPr algn="ctr"/>
                      <a:r>
                        <a:rPr lang="en-US" dirty="0" smtClean="0"/>
                        <a:t>2256</a:t>
                      </a:r>
                      <a:endParaRPr lang="en-US" dirty="0"/>
                    </a:p>
                  </a:txBody>
                  <a:tcPr/>
                </a:tc>
              </a:tr>
              <a:tr h="370840">
                <a:tc>
                  <a:txBody>
                    <a:bodyPr/>
                    <a:lstStyle/>
                    <a:p>
                      <a:r>
                        <a:rPr lang="en-US" dirty="0" smtClean="0"/>
                        <a:t>Shem to Abraham</a:t>
                      </a:r>
                      <a:endParaRPr lang="en-US" dirty="0"/>
                    </a:p>
                  </a:txBody>
                  <a:tcPr/>
                </a:tc>
                <a:tc>
                  <a:txBody>
                    <a:bodyPr/>
                    <a:lstStyle/>
                    <a:p>
                      <a:pPr algn="ctr"/>
                      <a:r>
                        <a:rPr lang="en-US" dirty="0" smtClean="0"/>
                        <a:t>292</a:t>
                      </a:r>
                      <a:endParaRPr lang="en-US" dirty="0"/>
                    </a:p>
                  </a:txBody>
                  <a:tcPr/>
                </a:tc>
                <a:tc>
                  <a:txBody>
                    <a:bodyPr/>
                    <a:lstStyle/>
                    <a:p>
                      <a:pPr algn="ctr"/>
                      <a:r>
                        <a:rPr lang="en-US" dirty="0" smtClean="0"/>
                        <a:t>1072</a:t>
                      </a:r>
                      <a:endParaRPr lang="en-US" dirty="0"/>
                    </a:p>
                  </a:txBody>
                  <a:tcPr/>
                </a:tc>
                <a:tc>
                  <a:txBody>
                    <a:bodyPr/>
                    <a:lstStyle/>
                    <a:p>
                      <a:pPr algn="ctr"/>
                      <a:r>
                        <a:rPr lang="en-US" dirty="0" smtClean="0"/>
                        <a:t>1172</a:t>
                      </a:r>
                      <a:endParaRPr lang="en-US" dirty="0"/>
                    </a:p>
                  </a:txBody>
                  <a:tcPr/>
                </a:tc>
                <a:tc>
                  <a:txBody>
                    <a:bodyPr/>
                    <a:lstStyle/>
                    <a:p>
                      <a:pPr algn="ctr"/>
                      <a:r>
                        <a:rPr lang="en-US" dirty="0" smtClean="0"/>
                        <a:t>942</a:t>
                      </a:r>
                      <a:endParaRPr lang="en-US" dirty="0"/>
                    </a:p>
                  </a:txBody>
                  <a:tcPr/>
                </a:tc>
                <a:tc>
                  <a:txBody>
                    <a:bodyPr/>
                    <a:lstStyle/>
                    <a:p>
                      <a:pPr algn="ctr"/>
                      <a:r>
                        <a:rPr lang="en-US" dirty="0" smtClean="0"/>
                        <a:t>983</a:t>
                      </a:r>
                      <a:endParaRPr lang="en-US" dirty="0"/>
                    </a:p>
                  </a:txBody>
                  <a:tcPr/>
                </a:tc>
              </a:tr>
              <a:tr h="370840">
                <a:tc>
                  <a:txBody>
                    <a:bodyPr/>
                    <a:lstStyle/>
                    <a:p>
                      <a:r>
                        <a:rPr lang="en-US" dirty="0" smtClean="0"/>
                        <a:t>Adam to Abraham</a:t>
                      </a:r>
                      <a:endParaRPr lang="en-US" dirty="0"/>
                    </a:p>
                  </a:txBody>
                  <a:tcPr/>
                </a:tc>
                <a:tc>
                  <a:txBody>
                    <a:bodyPr/>
                    <a:lstStyle/>
                    <a:p>
                      <a:pPr algn="ctr"/>
                      <a:r>
                        <a:rPr lang="en-US" dirty="0" smtClean="0"/>
                        <a:t>1948</a:t>
                      </a:r>
                      <a:endParaRPr lang="en-US" dirty="0"/>
                    </a:p>
                  </a:txBody>
                  <a:tcPr/>
                </a:tc>
                <a:tc>
                  <a:txBody>
                    <a:bodyPr/>
                    <a:lstStyle/>
                    <a:p>
                      <a:pPr algn="ctr"/>
                      <a:r>
                        <a:rPr lang="en-US" dirty="0" smtClean="0"/>
                        <a:t>3334</a:t>
                      </a:r>
                      <a:endParaRPr lang="en-US" dirty="0"/>
                    </a:p>
                  </a:txBody>
                  <a:tcPr/>
                </a:tc>
                <a:tc>
                  <a:txBody>
                    <a:bodyPr/>
                    <a:lstStyle/>
                    <a:p>
                      <a:pPr algn="ctr"/>
                      <a:r>
                        <a:rPr lang="en-US" dirty="0" smtClean="0"/>
                        <a:t>3414</a:t>
                      </a:r>
                      <a:endParaRPr lang="en-US" dirty="0"/>
                    </a:p>
                  </a:txBody>
                  <a:tcPr/>
                </a:tc>
                <a:tc>
                  <a:txBody>
                    <a:bodyPr/>
                    <a:lstStyle/>
                    <a:p>
                      <a:pPr algn="ctr"/>
                      <a:r>
                        <a:rPr lang="en-US" dirty="0" smtClean="0"/>
                        <a:t>2249</a:t>
                      </a:r>
                      <a:endParaRPr lang="en-US" dirty="0"/>
                    </a:p>
                  </a:txBody>
                  <a:tcPr/>
                </a:tc>
                <a:tc>
                  <a:txBody>
                    <a:bodyPr/>
                    <a:lstStyle/>
                    <a:p>
                      <a:pPr algn="ctr"/>
                      <a:r>
                        <a:rPr lang="en-US" dirty="0" smtClean="0"/>
                        <a:t>3239</a:t>
                      </a:r>
                      <a:endParaRPr lang="en-US" dirty="0"/>
                    </a:p>
                  </a:txBody>
                  <a:tcPr/>
                </a:tc>
              </a:tr>
              <a:tr h="370840">
                <a:tc>
                  <a:txBody>
                    <a:bodyPr/>
                    <a:lstStyle/>
                    <a:p>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bl>
          </a:graphicData>
        </a:graphic>
      </p:graphicFrame>
    </p:spTree>
    <p:extLst>
      <p:ext uri="{BB962C8B-B14F-4D97-AF65-F5344CB8AC3E}">
        <p14:creationId xmlns:p14="http://schemas.microsoft.com/office/powerpoint/2010/main" val="27951497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sp>
        <p:nvSpPr>
          <p:cNvPr id="2" name="Content Placeholder 1"/>
          <p:cNvSpPr>
            <a:spLocks noGrp="1"/>
          </p:cNvSpPr>
          <p:nvPr>
            <p:ph idx="1"/>
          </p:nvPr>
        </p:nvSpPr>
        <p:spPr/>
        <p:txBody>
          <a:bodyPr/>
          <a:lstStyle/>
          <a:p>
            <a:r>
              <a:rPr lang="en-US" dirty="0" smtClean="0"/>
              <a:t>In order to determine a BC date for the flood, we must know the date of Abraham’s birth.</a:t>
            </a:r>
          </a:p>
          <a:p>
            <a:endParaRPr lang="en-US" dirty="0"/>
          </a:p>
          <a:p>
            <a:r>
              <a:rPr lang="en-US" dirty="0" smtClean="0"/>
              <a:t>1 Kings 6:1 says that Solomon’s temple was begun 480 years after the Exodus.</a:t>
            </a:r>
          </a:p>
          <a:p>
            <a:pPr marL="1051560" lvl="3" indent="0">
              <a:buNone/>
            </a:pPr>
            <a:r>
              <a:rPr lang="en-US" dirty="0" smtClean="0"/>
              <a:t>  </a:t>
            </a:r>
            <a:r>
              <a:rPr lang="en-US" sz="2800" dirty="0" smtClean="0"/>
              <a:t>970BC (temple begun)</a:t>
            </a:r>
          </a:p>
          <a:p>
            <a:pPr marL="1051560" lvl="3" indent="0">
              <a:buNone/>
            </a:pPr>
            <a:r>
              <a:rPr lang="en-US" sz="2800" dirty="0" smtClean="0"/>
              <a:t>+</a:t>
            </a:r>
            <a:r>
              <a:rPr lang="en-US" sz="2800" u="sng" dirty="0" smtClean="0"/>
              <a:t>480</a:t>
            </a:r>
          </a:p>
          <a:p>
            <a:pPr marL="1051560" lvl="3" indent="0">
              <a:buNone/>
            </a:pPr>
            <a:r>
              <a:rPr lang="en-US" sz="2800" dirty="0" smtClean="0"/>
              <a:t>1450 BC (Exodus)</a:t>
            </a:r>
            <a:endParaRPr lang="en-US" sz="2800" dirty="0"/>
          </a:p>
        </p:txBody>
      </p:sp>
    </p:spTree>
    <p:custDataLst>
      <p:tags r:id="rId1"/>
    </p:custDataLst>
    <p:extLst>
      <p:ext uri="{BB962C8B-B14F-4D97-AF65-F5344CB8AC3E}">
        <p14:creationId xmlns:p14="http://schemas.microsoft.com/office/powerpoint/2010/main" val="15175149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6.1"/>
</p:tagLst>
</file>

<file path=ppt/tags/tag10.xml><?xml version="1.0" encoding="utf-8"?>
<p:tagLst xmlns:a="http://schemas.openxmlformats.org/drawingml/2006/main" xmlns:r="http://schemas.openxmlformats.org/officeDocument/2006/relationships" xmlns:p="http://schemas.openxmlformats.org/presentationml/2006/main">
  <p:tag name="TIMING" val="|6.9|3.7"/>
</p:tagLst>
</file>

<file path=ppt/tags/tag11.xml><?xml version="1.0" encoding="utf-8"?>
<p:tagLst xmlns:a="http://schemas.openxmlformats.org/drawingml/2006/main" xmlns:r="http://schemas.openxmlformats.org/officeDocument/2006/relationships" xmlns:p="http://schemas.openxmlformats.org/presentationml/2006/main">
  <p:tag name="TIMING" val="|4.5|3.4|3.1|2.4"/>
</p:tagLst>
</file>

<file path=ppt/tags/tag12.xml><?xml version="1.0" encoding="utf-8"?>
<p:tagLst xmlns:a="http://schemas.openxmlformats.org/drawingml/2006/main" xmlns:r="http://schemas.openxmlformats.org/officeDocument/2006/relationships" xmlns:p="http://schemas.openxmlformats.org/presentationml/2006/main">
  <p:tag name="TIMING" val="|9.5"/>
</p:tagLst>
</file>

<file path=ppt/tags/tag13.xml><?xml version="1.0" encoding="utf-8"?>
<p:tagLst xmlns:a="http://schemas.openxmlformats.org/drawingml/2006/main" xmlns:r="http://schemas.openxmlformats.org/officeDocument/2006/relationships" xmlns:p="http://schemas.openxmlformats.org/presentationml/2006/main">
  <p:tag name="TIMING" val="|8.2"/>
</p:tagLst>
</file>

<file path=ppt/tags/tag14.xml><?xml version="1.0" encoding="utf-8"?>
<p:tagLst xmlns:a="http://schemas.openxmlformats.org/drawingml/2006/main" xmlns:r="http://schemas.openxmlformats.org/officeDocument/2006/relationships" xmlns:p="http://schemas.openxmlformats.org/presentationml/2006/main">
  <p:tag name="TIMING" val="|6.9|4.6|3.3|3.1|4.1"/>
</p:tagLst>
</file>

<file path=ppt/tags/tag15.xml><?xml version="1.0" encoding="utf-8"?>
<p:tagLst xmlns:a="http://schemas.openxmlformats.org/drawingml/2006/main" xmlns:r="http://schemas.openxmlformats.org/officeDocument/2006/relationships" xmlns:p="http://schemas.openxmlformats.org/presentationml/2006/main">
  <p:tag name="TIMING" val="|4.3|3.4|4.6|2.9|4.7|3.2"/>
</p:tagLst>
</file>

<file path=ppt/tags/tag16.xml><?xml version="1.0" encoding="utf-8"?>
<p:tagLst xmlns:a="http://schemas.openxmlformats.org/drawingml/2006/main" xmlns:r="http://schemas.openxmlformats.org/officeDocument/2006/relationships" xmlns:p="http://schemas.openxmlformats.org/presentationml/2006/main">
  <p:tag name="TIMING" val="|6.4"/>
</p:tagLst>
</file>

<file path=ppt/tags/tag17.xml><?xml version="1.0" encoding="utf-8"?>
<p:tagLst xmlns:a="http://schemas.openxmlformats.org/drawingml/2006/main" xmlns:r="http://schemas.openxmlformats.org/officeDocument/2006/relationships" xmlns:p="http://schemas.openxmlformats.org/presentationml/2006/main">
  <p:tag name="TIMING" val="|12.8"/>
</p:tagLst>
</file>

<file path=ppt/tags/tag18.xml><?xml version="1.0" encoding="utf-8"?>
<p:tagLst xmlns:a="http://schemas.openxmlformats.org/drawingml/2006/main" xmlns:r="http://schemas.openxmlformats.org/officeDocument/2006/relationships" xmlns:p="http://schemas.openxmlformats.org/presentationml/2006/main">
  <p:tag name="TIMING" val="|15|11.2"/>
</p:tagLst>
</file>

<file path=ppt/tags/tag19.xml><?xml version="1.0" encoding="utf-8"?>
<p:tagLst xmlns:a="http://schemas.openxmlformats.org/drawingml/2006/main" xmlns:r="http://schemas.openxmlformats.org/officeDocument/2006/relationships" xmlns:p="http://schemas.openxmlformats.org/presentationml/2006/main">
  <p:tag name="TIMING" val="|14"/>
</p:tagLst>
</file>

<file path=ppt/tags/tag2.xml><?xml version="1.0" encoding="utf-8"?>
<p:tagLst xmlns:a="http://schemas.openxmlformats.org/drawingml/2006/main" xmlns:r="http://schemas.openxmlformats.org/officeDocument/2006/relationships" xmlns:p="http://schemas.openxmlformats.org/presentationml/2006/main">
  <p:tag name="TIMING" val="|6"/>
</p:tagLst>
</file>

<file path=ppt/tags/tag20.xml><?xml version="1.0" encoding="utf-8"?>
<p:tagLst xmlns:a="http://schemas.openxmlformats.org/drawingml/2006/main" xmlns:r="http://schemas.openxmlformats.org/officeDocument/2006/relationships" xmlns:p="http://schemas.openxmlformats.org/presentationml/2006/main">
  <p:tag name="TIMING" val="|8.3|3.1|9.5"/>
</p:tagLst>
</file>

<file path=ppt/tags/tag21.xml><?xml version="1.0" encoding="utf-8"?>
<p:tagLst xmlns:a="http://schemas.openxmlformats.org/drawingml/2006/main" xmlns:r="http://schemas.openxmlformats.org/officeDocument/2006/relationships" xmlns:p="http://schemas.openxmlformats.org/presentationml/2006/main">
  <p:tag name="TIMING" val="|9.2|11.2"/>
</p:tagLst>
</file>

<file path=ppt/tags/tag22.xml><?xml version="1.0" encoding="utf-8"?>
<p:tagLst xmlns:a="http://schemas.openxmlformats.org/drawingml/2006/main" xmlns:r="http://schemas.openxmlformats.org/officeDocument/2006/relationships" xmlns:p="http://schemas.openxmlformats.org/presentationml/2006/main">
  <p:tag name="TIMING" val="|3.5|4|5.6|9.1"/>
</p:tagLst>
</file>

<file path=ppt/tags/tag3.xml><?xml version="1.0" encoding="utf-8"?>
<p:tagLst xmlns:a="http://schemas.openxmlformats.org/drawingml/2006/main" xmlns:r="http://schemas.openxmlformats.org/officeDocument/2006/relationships" xmlns:p="http://schemas.openxmlformats.org/presentationml/2006/main">
  <p:tag name="TIMING" val="|19.8"/>
</p:tagLst>
</file>

<file path=ppt/tags/tag4.xml><?xml version="1.0" encoding="utf-8"?>
<p:tagLst xmlns:a="http://schemas.openxmlformats.org/drawingml/2006/main" xmlns:r="http://schemas.openxmlformats.org/officeDocument/2006/relationships" xmlns:p="http://schemas.openxmlformats.org/presentationml/2006/main">
  <p:tag name="TIMING" val="|10.8"/>
</p:tagLst>
</file>

<file path=ppt/tags/tag5.xml><?xml version="1.0" encoding="utf-8"?>
<p:tagLst xmlns:a="http://schemas.openxmlformats.org/drawingml/2006/main" xmlns:r="http://schemas.openxmlformats.org/officeDocument/2006/relationships" xmlns:p="http://schemas.openxmlformats.org/presentationml/2006/main">
  <p:tag name="TIMING" val="|9.4|5|8.7"/>
</p:tagLst>
</file>

<file path=ppt/tags/tag6.xml><?xml version="1.0" encoding="utf-8"?>
<p:tagLst xmlns:a="http://schemas.openxmlformats.org/drawingml/2006/main" xmlns:r="http://schemas.openxmlformats.org/officeDocument/2006/relationships" xmlns:p="http://schemas.openxmlformats.org/presentationml/2006/main">
  <p:tag name="TIMING" val="|9.3|7.5"/>
</p:tagLst>
</file>

<file path=ppt/tags/tag7.xml><?xml version="1.0" encoding="utf-8"?>
<p:tagLst xmlns:a="http://schemas.openxmlformats.org/drawingml/2006/main" xmlns:r="http://schemas.openxmlformats.org/officeDocument/2006/relationships" xmlns:p="http://schemas.openxmlformats.org/presentationml/2006/main">
  <p:tag name="TIMING" val="|5.1"/>
</p:tagLst>
</file>

<file path=ppt/tags/tag8.xml><?xml version="1.0" encoding="utf-8"?>
<p:tagLst xmlns:a="http://schemas.openxmlformats.org/drawingml/2006/main" xmlns:r="http://schemas.openxmlformats.org/officeDocument/2006/relationships" xmlns:p="http://schemas.openxmlformats.org/presentationml/2006/main">
  <p:tag name="TIMING" val="|5.5|2.6|3.6|2.7|2.3|2.7|2.8|3.2|6.6|1.5|2.6|2.9"/>
</p:tagLst>
</file>

<file path=ppt/tags/tag9.xml><?xml version="1.0" encoding="utf-8"?>
<p:tagLst xmlns:a="http://schemas.openxmlformats.org/drawingml/2006/main" xmlns:r="http://schemas.openxmlformats.org/officeDocument/2006/relationships" xmlns:p="http://schemas.openxmlformats.org/presentationml/2006/main">
  <p:tag name="TIMING" val="|5.6|3.1|2.3|3|2.6|2.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4518</TotalTime>
  <Words>5043</Words>
  <Application>Microsoft Office PowerPoint</Application>
  <PresentationFormat>On-screen Show (4:3)</PresentationFormat>
  <Paragraphs>780</Paragraphs>
  <Slides>56</Slides>
  <Notes>55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56</vt:i4>
      </vt:variant>
    </vt:vector>
  </HeadingPairs>
  <TitlesOfParts>
    <vt:vector size="59" baseType="lpstr">
      <vt:lpstr>Arial</vt:lpstr>
      <vt:lpstr>Calibri</vt:lpstr>
      <vt:lpstr>Office Theme</vt:lpstr>
      <vt:lpstr>The Meaning of the Chronogenealogies of Genesis 5 and 11</vt:lpstr>
      <vt:lpstr>Outline</vt:lpstr>
      <vt:lpstr>PowerPoint Presentation</vt:lpstr>
      <vt:lpstr>PowerPoint Presentation</vt:lpstr>
      <vt:lpstr>PowerPoint Presentation</vt:lpstr>
      <vt:lpstr>The Formula of Descent</vt:lpstr>
      <vt:lpstr>PowerPoint Presentation</vt:lpstr>
      <vt:lpstr> Divergent Figures  (AM—from creation) </vt:lpstr>
      <vt:lpstr>PowerPoint Presentation</vt:lpstr>
      <vt:lpstr>PowerPoint Presentation</vt:lpstr>
      <vt:lpstr>PowerPoint Presentation</vt:lpstr>
      <vt:lpstr>Exodus 12:40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Date of the Flood (BC)</vt:lpstr>
      <vt:lpstr>Date of the Flood (BC)</vt:lpstr>
      <vt:lpstr>PowerPoint Presentation</vt:lpstr>
      <vt:lpstr>PowerPoint Presentation</vt:lpstr>
      <vt:lpstr>PowerPoint Presentation</vt:lpstr>
      <vt:lpstr>Sumerian King List</vt:lpstr>
      <vt:lpstr>Results of Investigation</vt:lpstr>
      <vt:lpstr>Results of Investigation</vt:lpstr>
      <vt:lpstr>Conclusion</vt:lpstr>
      <vt:lpstr>PowerPoint Presentation</vt:lpstr>
      <vt:lpstr>Discontinuous Genealogies</vt:lpstr>
      <vt:lpstr>PowerPoint Presentation</vt:lpstr>
      <vt:lpstr>PowerPoint Presentation</vt:lpstr>
      <vt:lpstr>10 and 10?</vt:lpstr>
      <vt:lpstr>10 and 10?</vt:lpstr>
      <vt:lpstr>PowerPoint Presentation</vt:lpstr>
      <vt:lpstr>The “second” Cainan (Kenan)</vt:lpstr>
      <vt:lpstr>Comparison</vt:lpstr>
      <vt:lpstr>PowerPoint Presentation</vt:lpstr>
      <vt:lpstr>PowerPoint Presentation</vt:lpstr>
      <vt:lpstr>PowerPoint Presentation</vt:lpstr>
      <vt:lpstr>PowerPoint Presentation</vt:lpstr>
      <vt:lpstr>Non-historical interpretations</vt:lpstr>
      <vt:lpstr>Non-historical interpretations</vt:lpstr>
      <vt:lpstr>Non-historical interpretations</vt:lpstr>
      <vt:lpstr>Non-historical interpretations</vt:lpstr>
      <vt:lpstr>PowerPoint Presentation</vt:lpstr>
      <vt:lpstr>Historical Interpretations</vt:lpstr>
      <vt:lpstr>Historical Interpretations</vt:lpstr>
      <vt:lpstr>PowerPoint Presentation</vt:lpstr>
      <vt:lpstr>If not…other disciplines yield</vt:lpstr>
      <vt:lpstr>PowerPoint Presentation</vt:lpstr>
      <vt:lpstr>Conclusions</vt:lpstr>
      <vt:lpstr>“The Meaning of the Chronogenealogies of Genesis 5 and 11” Origins 7/2 (1980) 53-70</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Meaning of the Chronogenealogies of Genesis 5 and 11</dc:title>
  <dc:creator>Carol Raney</dc:creator>
  <cp:lastModifiedBy>Carol Raney</cp:lastModifiedBy>
  <cp:revision>56</cp:revision>
  <dcterms:created xsi:type="dcterms:W3CDTF">2013-04-14T20:47:50Z</dcterms:created>
  <dcterms:modified xsi:type="dcterms:W3CDTF">2017-01-31T22:53:30Z</dcterms:modified>
</cp:coreProperties>
</file>