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tags/tag11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2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70" r:id="rId6"/>
    <p:sldId id="259" r:id="rId7"/>
    <p:sldId id="261" r:id="rId8"/>
    <p:sldId id="262" r:id="rId9"/>
    <p:sldId id="263" r:id="rId10"/>
    <p:sldId id="264" r:id="rId11"/>
    <p:sldId id="266" r:id="rId12"/>
    <p:sldId id="267" r:id="rId13"/>
    <p:sldId id="265" r:id="rId14"/>
    <p:sldId id="268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000" autoAdjust="0"/>
  </p:normalViewPr>
  <p:slideViewPr>
    <p:cSldViewPr>
      <p:cViewPr varScale="1">
        <p:scale>
          <a:sx n="52" d="100"/>
          <a:sy n="52" d="100"/>
        </p:scale>
        <p:origin x="169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923B9-92A3-4D85-B511-D820241A26A5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A04C2-7035-4608-8C83-DE9B0FEFA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8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Genesis 5 and 11:  Chronogenealogies in the Biblical History of Beginnings, by Gerhard F. Hasel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04C2-7035-4608-8C83-DE9B0FEFAC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978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do scholars tell which manuscripts are original? / Systemization is evidence of alteration,/ while non-schematized figures are considered original.  / Scholarly consensus is that “the Hebrew text has preserved the original figures in their purest form.”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04C2-7035-4608-8C83-DE9B0FEFACD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6116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Different Septuagint manuscripts contain textual variants. Comparing 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Vaticanus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manuscript /with 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Alexandrinus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manuscript, shows at least two variations. / One shows Methuselah’s age when his son was born as 167, / while the other one shows that he was 187 years old. / In 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Vaticanus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Methuselah outlived the flood by 14 years. /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Nahor’s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age when his son was born is off by 100 years in the two manuscripts.  One says 179 years, / while the other says 79 years.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04C2-7035-4608-8C83-DE9B0FEFACD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923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Septuagint manuscripts record the addition of a second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Cainan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list of generations from the flood to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/The Book of Jubilees includes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Cainan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well, but he is not listed in the Hebrew, Samaritan Pentateuch, Vulgate, Syriac versions, or the writings of Josephus. / This puzzle remains largely unsolved ./  It has been suggested that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Cainan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was inserted on purpose to come up with a specific number of years from creation to Solomon’s Temple./  Another suggestion is that a scribal error added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Cainan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copied the figures by mistake for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Shelah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who follows him in the list.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04C2-7035-4608-8C83-DE9B0FEFACD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049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Comparing the Hebrew with the Septuagint, we see / that the Hebrew chronology is shorter and is irregular. / The Septuagint figures are longer and show far greater regularity in all categories of figures.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04C2-7035-4608-8C83-DE9B0FEFACD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4893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Majority scholarly opinion holds that the less schematized and the more irregular chronology has claim to originality.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04C2-7035-4608-8C83-DE9B0FEFACD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6172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author draws the following conclusions: / The Hebrew Masoretic Text has non-schematic figures. / The Samaritan version shows evidence of schematization, and the Septuagint even more so. / At the present it is impossible to decide on the basis of external evidence which figures have priority and claim originality.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04C2-7035-4608-8C83-DE9B0FEFACD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902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complete article by Dr. Hasel may be found in the journal, Origins.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04C2-7035-4608-8C83-DE9B0FEFACD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786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is a renewed interest in biblical genealogies in general and in Genesis 5 and 11 in particular. / It is important to consider Genesis 5 and 11 in view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their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unique nature and function in the book of Genesis and in relation to other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genealogies / their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textual history,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 and their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interpretation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04C2-7035-4608-8C83-DE9B0FEFAC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28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article will deal with the first two.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04C2-7035-4608-8C83-DE9B0FEFAC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02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genealogies are unique / because they trace the godly line, the carriers of God’s promises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 from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Adam to Noah in Genesis 5, and /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Shem to Abram in Genesis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04C2-7035-4608-8C83-DE9B0FEFAC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30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Unlike the description of Cain’s descendants, which gives only the father-son relationships / and some details about the origins of antediluvian culture, / Seth’s genealogy / contains interlocking pieces of chronological information for each patriarch: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His Birth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Age at the birth of first son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Subsequent years that he lived, and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Total years lived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04C2-7035-4608-8C83-DE9B0FEFAC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93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author suggests the term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chronogenealogies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describe this combination of chronological and genealogical information. / These interlocking time specifications are not found in any other genealogies.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04C2-7035-4608-8C83-DE9B0FEFACD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782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are several different translations of the numbers from Genesis 5 and 11 in different biblical manuscripts. / This article will deal with the Hebrew, or Masoretic text, / the Samaritan Pentateuch, / and the Greek Septuagint. / Other accounts exist, such as Josephus’s writings, but they end up not being much help. / Caution is in order in view of probable systemization in the Book of Jubilees.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04C2-7035-4608-8C83-DE9B0FEFAC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086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known Hebrew manuscripts agree in both Genesis 5  and 11 in their listing of the antediluvian and post-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diluvian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patriarchs and the respective time information for each one. / The information in these manuscripts is completely irregular, with no evidence of scheme or system.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04C2-7035-4608-8C83-DE9B0FEFAC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524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comparison of the Hebrew text with the Samaritan version / shows that no pattern in life spans exists in the Hebrew text, / but life spans are decreasing in the Samaritan version. / The Hebrew text shows no pattern in the year of the first-born, / while the Samaritan version reveals decreasing ages in the year of the first born. / Life spans recorded in the Samaritan version appear to be adjusted near the time of the flood.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A04C2-7035-4608-8C83-DE9B0FEFAC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72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C36E-8EFD-4C89-AAAF-8A5FCEF61F9C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6A50-1D82-45A2-9EE2-63BAB13F9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0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C36E-8EFD-4C89-AAAF-8A5FCEF61F9C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6A50-1D82-45A2-9EE2-63BAB13F9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42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C36E-8EFD-4C89-AAAF-8A5FCEF61F9C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6A50-1D82-45A2-9EE2-63BAB13F9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63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C36E-8EFD-4C89-AAAF-8A5FCEF61F9C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6A50-1D82-45A2-9EE2-63BAB13F9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14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C36E-8EFD-4C89-AAAF-8A5FCEF61F9C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6A50-1D82-45A2-9EE2-63BAB13F9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22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C36E-8EFD-4C89-AAAF-8A5FCEF61F9C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6A50-1D82-45A2-9EE2-63BAB13F9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136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C36E-8EFD-4C89-AAAF-8A5FCEF61F9C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6A50-1D82-45A2-9EE2-63BAB13F9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81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C36E-8EFD-4C89-AAAF-8A5FCEF61F9C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6A50-1D82-45A2-9EE2-63BAB13F9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98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C36E-8EFD-4C89-AAAF-8A5FCEF61F9C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6A50-1D82-45A2-9EE2-63BAB13F9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42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C36E-8EFD-4C89-AAAF-8A5FCEF61F9C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6A50-1D82-45A2-9EE2-63BAB13F9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58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C36E-8EFD-4C89-AAAF-8A5FCEF61F9C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6A50-1D82-45A2-9EE2-63BAB13F9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0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7C36E-8EFD-4C89-AAAF-8A5FCEF61F9C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6A50-1D82-45A2-9EE2-63BAB13F9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76400"/>
            <a:ext cx="82296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Genesis 5 and </a:t>
            </a:r>
            <a:r>
              <a:rPr lang="en-US" dirty="0" smtClean="0"/>
              <a:t>11: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Chronogenealogies in </a:t>
            </a:r>
            <a:r>
              <a:rPr lang="en-US" sz="2800" dirty="0" smtClean="0"/>
              <a:t>the</a:t>
            </a:r>
            <a:br>
              <a:rPr lang="en-US" sz="2800" dirty="0" smtClean="0"/>
            </a:br>
            <a:r>
              <a:rPr lang="en-US" sz="2800" dirty="0" smtClean="0"/>
              <a:t>Biblical </a:t>
            </a:r>
            <a:r>
              <a:rPr lang="en-US" sz="2800" dirty="0" smtClean="0"/>
              <a:t>History of Beginnings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Gerhard F.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Hasel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341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Originality?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Systemization is evidence of alteration</a:t>
            </a:r>
          </a:p>
          <a:p>
            <a:endParaRPr lang="en-US" dirty="0"/>
          </a:p>
          <a:p>
            <a:r>
              <a:rPr lang="en-US" dirty="0" smtClean="0"/>
              <a:t>Non-schematized figures of the Hebrew text are original</a:t>
            </a:r>
          </a:p>
          <a:p>
            <a:endParaRPr lang="en-US" dirty="0"/>
          </a:p>
          <a:p>
            <a:r>
              <a:rPr lang="en-US" dirty="0" smtClean="0"/>
              <a:t>Scholarly consensus is that “the Hebrew text has preserved the original figures in their purest form.”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4006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Septuagint (LXX)—textual variants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Vaticanus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Methuselah’s age when his son was born: 167 (without reducing total lifespan)</a:t>
            </a:r>
          </a:p>
          <a:p>
            <a:endParaRPr lang="en-US" dirty="0" smtClean="0"/>
          </a:p>
          <a:p>
            <a:r>
              <a:rPr lang="en-US" dirty="0" smtClean="0"/>
              <a:t>Methuselah </a:t>
            </a:r>
            <a:r>
              <a:rPr lang="en-US" dirty="0" smtClean="0"/>
              <a:t>outlived the flood by 14 years</a:t>
            </a:r>
          </a:p>
          <a:p>
            <a:endParaRPr lang="en-US" dirty="0" smtClean="0"/>
          </a:p>
          <a:p>
            <a:r>
              <a:rPr lang="en-US" dirty="0" err="1" smtClean="0"/>
              <a:t>Nahor’s</a:t>
            </a:r>
            <a:r>
              <a:rPr lang="en-US" dirty="0" smtClean="0"/>
              <a:t> age when his son was born: 179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err="1" smtClean="0"/>
              <a:t>Alexandrinus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Methuselah’s age when his son was born: 187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Nahor’s</a:t>
            </a:r>
            <a:r>
              <a:rPr lang="en-US" dirty="0" smtClean="0"/>
              <a:t> age when his son was born: 79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4021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Septuagint—(LXX)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Addition of a </a:t>
            </a:r>
            <a:r>
              <a:rPr lang="en-US" dirty="0" err="1" smtClean="0"/>
              <a:t>Cainan</a:t>
            </a:r>
            <a:r>
              <a:rPr lang="en-US" dirty="0" smtClean="0"/>
              <a:t> in the list of generations from the flood to </a:t>
            </a:r>
            <a:r>
              <a:rPr lang="en-US" dirty="0" err="1" smtClean="0"/>
              <a:t>Terah</a:t>
            </a:r>
            <a:endParaRPr lang="en-US" dirty="0" smtClean="0"/>
          </a:p>
          <a:p>
            <a:pPr lvl="1"/>
            <a:r>
              <a:rPr lang="en-US" dirty="0" smtClean="0"/>
              <a:t>Also in the Book of Jubilees</a:t>
            </a:r>
          </a:p>
          <a:p>
            <a:pPr lvl="1"/>
            <a:r>
              <a:rPr lang="en-US" dirty="0" smtClean="0"/>
              <a:t>Not </a:t>
            </a:r>
            <a:r>
              <a:rPr lang="en-US" dirty="0"/>
              <a:t>in Hebrew, Samaritan Pentateuch, Vulgate, </a:t>
            </a:r>
            <a:r>
              <a:rPr lang="en-US" dirty="0" err="1" smtClean="0"/>
              <a:t>Syriac</a:t>
            </a:r>
            <a:r>
              <a:rPr lang="en-US" dirty="0" smtClean="0"/>
              <a:t> </a:t>
            </a:r>
            <a:r>
              <a:rPr lang="en-US" dirty="0"/>
              <a:t>versions</a:t>
            </a:r>
            <a:r>
              <a:rPr lang="en-US"/>
              <a:t>, </a:t>
            </a:r>
            <a:r>
              <a:rPr lang="en-US" smtClean="0"/>
              <a:t>or Josephus</a:t>
            </a:r>
            <a:r>
              <a:rPr lang="en-US" dirty="0"/>
              <a:t>.</a:t>
            </a:r>
          </a:p>
          <a:p>
            <a:r>
              <a:rPr lang="en-US" dirty="0" smtClean="0"/>
              <a:t>This puzzle remains largely unsolved</a:t>
            </a:r>
          </a:p>
          <a:p>
            <a:pPr lvl="1"/>
            <a:r>
              <a:rPr lang="en-US" dirty="0" smtClean="0"/>
              <a:t>Inserted on purpose to come up with 4,260 years from creation to Solomon’s Temple</a:t>
            </a:r>
          </a:p>
          <a:p>
            <a:pPr lvl="1"/>
            <a:r>
              <a:rPr lang="en-US" dirty="0" smtClean="0"/>
              <a:t>Scribal error</a:t>
            </a:r>
          </a:p>
          <a:p>
            <a:pPr lvl="2"/>
            <a:r>
              <a:rPr lang="en-US" dirty="0" smtClean="0"/>
              <a:t>Figures are identical for </a:t>
            </a:r>
            <a:r>
              <a:rPr lang="en-US" dirty="0" err="1" smtClean="0"/>
              <a:t>Cainan</a:t>
            </a:r>
            <a:r>
              <a:rPr lang="en-US" dirty="0" smtClean="0"/>
              <a:t> and </a:t>
            </a:r>
            <a:r>
              <a:rPr lang="en-US" dirty="0" err="1" smtClean="0"/>
              <a:t>Shelah</a:t>
            </a:r>
            <a:r>
              <a:rPr lang="en-US" dirty="0" smtClean="0"/>
              <a:t> who follows</a:t>
            </a:r>
          </a:p>
          <a:p>
            <a:pPr lvl="2"/>
            <a:r>
              <a:rPr lang="en-US" dirty="0" smtClean="0"/>
              <a:t>(probably added to Jesus’ genealogy later)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8258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Hebrew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Shorter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Irregular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Septuagint (LXX)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Longer (by 1,386 or 1,466 years)</a:t>
            </a:r>
          </a:p>
          <a:p>
            <a:endParaRPr lang="en-US" dirty="0" smtClean="0"/>
          </a:p>
          <a:p>
            <a:r>
              <a:rPr lang="en-US" dirty="0" smtClean="0"/>
              <a:t>Far greater regularity</a:t>
            </a:r>
          </a:p>
          <a:p>
            <a:pPr lvl="1"/>
            <a:r>
              <a:rPr lang="en-US" dirty="0" smtClean="0"/>
              <a:t>Age at birth of first son</a:t>
            </a:r>
          </a:p>
          <a:p>
            <a:pPr lvl="1"/>
            <a:r>
              <a:rPr lang="en-US" dirty="0" smtClean="0"/>
              <a:t>Years after birth of son</a:t>
            </a:r>
          </a:p>
          <a:p>
            <a:pPr lvl="1"/>
            <a:r>
              <a:rPr lang="en-US" dirty="0" smtClean="0"/>
              <a:t>Age at death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1085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Originality?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Majority scholarly opinion holds that the less schematized and the more irregular chronology has claim to originality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337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Hebrew MT has  non-schematic figures</a:t>
            </a:r>
          </a:p>
          <a:p>
            <a:endParaRPr lang="en-US" dirty="0" smtClean="0"/>
          </a:p>
          <a:p>
            <a:r>
              <a:rPr lang="en-US" dirty="0" smtClean="0"/>
              <a:t>The Samaritan version shows evidence of schematization and the Septuagint (LXX) even more so.</a:t>
            </a:r>
          </a:p>
          <a:p>
            <a:endParaRPr lang="en-US" dirty="0" smtClean="0"/>
          </a:p>
          <a:p>
            <a:r>
              <a:rPr lang="en-US" dirty="0" smtClean="0"/>
              <a:t>At the present it is impossible to decide on the basis of external </a:t>
            </a:r>
            <a:r>
              <a:rPr lang="en-US" dirty="0" smtClean="0"/>
              <a:t>manuscript </a:t>
            </a:r>
            <a:r>
              <a:rPr lang="en-US" dirty="0" smtClean="0"/>
              <a:t>evidence which figures (MT or LXX) have priority and can claim originality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8763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229600" cy="1981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Genesis 5 and 11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sz="2800" dirty="0" err="1" smtClean="0"/>
              <a:t>Chronogenealogies</a:t>
            </a:r>
            <a:r>
              <a:rPr lang="en-US" sz="2800" dirty="0" smtClean="0"/>
              <a:t> in the Biblical History of Beginnings”</a:t>
            </a:r>
            <a:br>
              <a:rPr lang="en-US" sz="2800" dirty="0" smtClean="0"/>
            </a:br>
            <a:r>
              <a:rPr lang="en-US" sz="2800" b="1" dirty="0" smtClean="0"/>
              <a:t>Origins</a:t>
            </a:r>
            <a:r>
              <a:rPr lang="en-US" sz="2800" dirty="0" smtClean="0"/>
              <a:t> 7/1 (1980) 23-37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Gerhard F.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Hasel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044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Summary and Narration:</a:t>
            </a:r>
          </a:p>
          <a:p>
            <a:pPr marL="0" indent="0" algn="ctr">
              <a:buNone/>
            </a:pPr>
            <a:r>
              <a:rPr lang="en-US" dirty="0" smtClean="0"/>
              <a:t>Carol Raney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Design:</a:t>
            </a:r>
          </a:p>
          <a:p>
            <a:pPr marL="0" indent="0" algn="ctr">
              <a:buNone/>
            </a:pPr>
            <a:r>
              <a:rPr lang="en-US" dirty="0" smtClean="0"/>
              <a:t>Jessica Drahozal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Photo credit: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http://www.flickr.com/photos/stockerre/4802890982/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26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is a renewed interest in biblical genealogies in general and in Genesis 5 and 11:10-26 in particular.</a:t>
            </a:r>
          </a:p>
          <a:p>
            <a:endParaRPr lang="en-US" dirty="0" smtClean="0"/>
          </a:p>
          <a:p>
            <a:r>
              <a:rPr lang="en-US" dirty="0" smtClean="0"/>
              <a:t>It is important to consider Genesis 5 and 11 in view of </a:t>
            </a:r>
          </a:p>
          <a:p>
            <a:pPr lvl="1"/>
            <a:r>
              <a:rPr lang="en-US" dirty="0" smtClean="0"/>
              <a:t>Their unique nature and function in the book of Genesis and in relation to other genealogies</a:t>
            </a:r>
          </a:p>
          <a:p>
            <a:pPr lvl="1"/>
            <a:r>
              <a:rPr lang="en-US" dirty="0" smtClean="0"/>
              <a:t>Their textual history</a:t>
            </a:r>
          </a:p>
          <a:p>
            <a:pPr lvl="1"/>
            <a:r>
              <a:rPr lang="en-US" dirty="0" smtClean="0"/>
              <a:t>Their interpretation</a:t>
            </a:r>
          </a:p>
          <a:p>
            <a:pPr lvl="1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7988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is a renewed interest in biblical genealogies in general and in Genesis 5 and 11:10-26 in particular.</a:t>
            </a:r>
          </a:p>
          <a:p>
            <a:endParaRPr lang="en-US" dirty="0" smtClean="0"/>
          </a:p>
          <a:p>
            <a:r>
              <a:rPr lang="en-US" dirty="0" smtClean="0"/>
              <a:t>It is important to consider Genesis 5 and 11 in view of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Their </a:t>
            </a:r>
            <a:r>
              <a:rPr lang="en-US" dirty="0" smtClean="0">
                <a:solidFill>
                  <a:schemeClr val="bg1"/>
                </a:solidFill>
              </a:rPr>
              <a:t>unique nature and function </a:t>
            </a:r>
            <a:r>
              <a:rPr lang="en-US" dirty="0" smtClean="0">
                <a:solidFill>
                  <a:schemeClr val="tx1"/>
                </a:solidFill>
              </a:rPr>
              <a:t>in the book of Genesis and in relation to other genealogies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Their </a:t>
            </a:r>
            <a:r>
              <a:rPr lang="en-US" dirty="0" smtClean="0">
                <a:solidFill>
                  <a:schemeClr val="bg1"/>
                </a:solidFill>
              </a:rPr>
              <a:t>textual history</a:t>
            </a:r>
          </a:p>
          <a:p>
            <a:pPr lvl="1"/>
            <a:r>
              <a:rPr lang="en-US" dirty="0" smtClean="0"/>
              <a:t>Their interpretation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31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Unique Nature and Function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Trace the godly line, the carriers of God’s promises</a:t>
            </a:r>
          </a:p>
          <a:p>
            <a:pPr lvl="1"/>
            <a:r>
              <a:rPr lang="en-US" dirty="0" smtClean="0"/>
              <a:t>Genesis 5--Adam to Noah </a:t>
            </a:r>
          </a:p>
          <a:p>
            <a:pPr lvl="1"/>
            <a:r>
              <a:rPr lang="en-US" dirty="0" smtClean="0"/>
              <a:t>Genesis 11--Shem to Abram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1121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Unique Nature and Function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Cain’s line </a:t>
            </a:r>
            <a:r>
              <a:rPr lang="en-US" dirty="0" smtClean="0"/>
              <a:t>(Gen. 4:17-24)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Father-son relationships</a:t>
            </a:r>
          </a:p>
          <a:p>
            <a:r>
              <a:rPr lang="en-US" dirty="0" smtClean="0"/>
              <a:t>Origins of antediluvian culture</a:t>
            </a:r>
          </a:p>
          <a:p>
            <a:pPr lvl="1"/>
            <a:r>
              <a:rPr lang="en-US" dirty="0" smtClean="0"/>
              <a:t>Places of settlement</a:t>
            </a:r>
          </a:p>
          <a:p>
            <a:pPr lvl="1"/>
            <a:r>
              <a:rPr lang="en-US" dirty="0" smtClean="0"/>
              <a:t>Polygamy</a:t>
            </a:r>
          </a:p>
          <a:p>
            <a:pPr lvl="1"/>
            <a:r>
              <a:rPr lang="en-US" dirty="0" smtClean="0"/>
              <a:t>Sheep-breeding</a:t>
            </a:r>
          </a:p>
          <a:p>
            <a:pPr lvl="1"/>
            <a:r>
              <a:rPr lang="en-US" dirty="0" smtClean="0"/>
              <a:t>Musicians</a:t>
            </a:r>
          </a:p>
          <a:p>
            <a:pPr lvl="1"/>
            <a:r>
              <a:rPr lang="en-US" dirty="0" smtClean="0"/>
              <a:t>Metal workers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Seth’s line </a:t>
            </a:r>
            <a:r>
              <a:rPr lang="en-US" dirty="0" smtClean="0"/>
              <a:t>(Gen. 5)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Interlocking pieces of chronological information:</a:t>
            </a:r>
          </a:p>
          <a:p>
            <a:pPr lvl="1"/>
            <a:r>
              <a:rPr lang="en-US" dirty="0" smtClean="0"/>
              <a:t>Birth</a:t>
            </a:r>
          </a:p>
          <a:p>
            <a:pPr lvl="1"/>
            <a:r>
              <a:rPr lang="en-US" dirty="0" smtClean="0"/>
              <a:t>Age  at birth of first son </a:t>
            </a:r>
          </a:p>
          <a:p>
            <a:pPr lvl="1"/>
            <a:r>
              <a:rPr lang="en-US" dirty="0" smtClean="0"/>
              <a:t>Subsequent years lived</a:t>
            </a:r>
          </a:p>
          <a:p>
            <a:pPr lvl="1"/>
            <a:r>
              <a:rPr lang="en-US" dirty="0" smtClean="0"/>
              <a:t>Total years lived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4631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Unique Nature and Function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Chronogenealogies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These interlocking time specifications are not found in any other genealogies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9808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Textual History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Different textual translations</a:t>
            </a:r>
          </a:p>
          <a:p>
            <a:pPr lvl="1"/>
            <a:r>
              <a:rPr lang="en-US" dirty="0"/>
              <a:t>Hebrew text (Masoretic </a:t>
            </a:r>
            <a:r>
              <a:rPr lang="en-US" dirty="0" smtClean="0"/>
              <a:t>text or MT)</a:t>
            </a:r>
            <a:endParaRPr lang="en-US" dirty="0"/>
          </a:p>
          <a:p>
            <a:pPr lvl="1"/>
            <a:r>
              <a:rPr lang="en-US" dirty="0"/>
              <a:t>Samaritan Pentateuch</a:t>
            </a:r>
          </a:p>
          <a:p>
            <a:pPr lvl="1"/>
            <a:r>
              <a:rPr lang="en-US" dirty="0"/>
              <a:t>Greek </a:t>
            </a:r>
            <a:r>
              <a:rPr lang="en-US" dirty="0" smtClean="0"/>
              <a:t>Septuagint (LXX)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Josephus</a:t>
            </a:r>
          </a:p>
          <a:p>
            <a:pPr lvl="1"/>
            <a:r>
              <a:rPr lang="en-US" dirty="0" smtClean="0"/>
              <a:t>Not much help</a:t>
            </a:r>
          </a:p>
          <a:p>
            <a:r>
              <a:rPr lang="en-US" dirty="0" smtClean="0"/>
              <a:t>Book of Jubilees</a:t>
            </a:r>
          </a:p>
          <a:p>
            <a:pPr lvl="1"/>
            <a:r>
              <a:rPr lang="en-US" dirty="0" smtClean="0"/>
              <a:t>Before the Flood, largely follows Samaritan Pentateuch</a:t>
            </a:r>
          </a:p>
          <a:p>
            <a:pPr lvl="1"/>
            <a:r>
              <a:rPr lang="en-US" dirty="0" smtClean="0"/>
              <a:t>About 4,000 (</a:t>
            </a:r>
            <a:r>
              <a:rPr lang="en-US" baseline="-25000" dirty="0" smtClean="0"/>
              <a:t>+/-</a:t>
            </a:r>
            <a:r>
              <a:rPr lang="en-US" dirty="0" smtClean="0"/>
              <a:t> 200) from Creation to Christ</a:t>
            </a:r>
          </a:p>
          <a:p>
            <a:pPr lvl="1"/>
            <a:r>
              <a:rPr lang="en-US" dirty="0" smtClean="0"/>
              <a:t>Caution is in order in view of systemization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5151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Hebrew text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known Hebrew manuscripts agree in both Genesis 5 and 11:10-26:</a:t>
            </a:r>
          </a:p>
          <a:p>
            <a:pPr lvl="1"/>
            <a:r>
              <a:rPr lang="en-US" dirty="0" smtClean="0"/>
              <a:t>antediluvian </a:t>
            </a:r>
            <a:r>
              <a:rPr lang="en-US" dirty="0" smtClean="0"/>
              <a:t>patriarchs (before the flood)</a:t>
            </a:r>
            <a:endParaRPr lang="en-US" dirty="0" smtClean="0"/>
          </a:p>
          <a:p>
            <a:pPr lvl="1"/>
            <a:r>
              <a:rPr lang="en-US" dirty="0" smtClean="0"/>
              <a:t>post-</a:t>
            </a:r>
            <a:r>
              <a:rPr lang="en-US" dirty="0" err="1" smtClean="0"/>
              <a:t>diluvian</a:t>
            </a:r>
            <a:r>
              <a:rPr lang="en-US" dirty="0" smtClean="0"/>
              <a:t> </a:t>
            </a:r>
            <a:r>
              <a:rPr lang="en-US" dirty="0" smtClean="0"/>
              <a:t>patriarchs (after the flood)</a:t>
            </a:r>
            <a:endParaRPr lang="en-US" dirty="0" smtClean="0"/>
          </a:p>
          <a:p>
            <a:pPr lvl="1"/>
            <a:r>
              <a:rPr lang="en-US" dirty="0" smtClean="0"/>
              <a:t>time information for each one</a:t>
            </a:r>
          </a:p>
          <a:p>
            <a:endParaRPr lang="en-US" dirty="0" smtClean="0"/>
          </a:p>
          <a:p>
            <a:r>
              <a:rPr lang="en-US" dirty="0" smtClean="0"/>
              <a:t>Completely irregular—no evidence of </a:t>
            </a:r>
            <a:r>
              <a:rPr lang="en-US" dirty="0" smtClean="0"/>
              <a:t>scheme or system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9759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Hebrew Text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 pattern in life spans</a:t>
            </a:r>
          </a:p>
          <a:p>
            <a:r>
              <a:rPr lang="en-US" dirty="0" smtClean="0"/>
              <a:t>No pattern in year of first-born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Samaritan Version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Life spans are decreasing</a:t>
            </a:r>
          </a:p>
          <a:p>
            <a:r>
              <a:rPr lang="en-US" dirty="0" smtClean="0"/>
              <a:t>Decreasing ages in year of first-born</a:t>
            </a:r>
          </a:p>
          <a:p>
            <a:r>
              <a:rPr lang="en-US" dirty="0" smtClean="0"/>
              <a:t>Life spans appear adjusted near the flood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3187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3.8|5.6|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10.9|3.1|7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3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4.4|6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3.6|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4|2.1|4.1|1.3|2.6|2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5|3.9|1.7|2.3|5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3.7|4.6|3.6|4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3.2|3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|1.6|3.8|4.8|3.9|4.4|7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4336</TotalTime>
  <Words>1429</Words>
  <Application>Microsoft Office PowerPoint</Application>
  <PresentationFormat>On-screen Show (4:3)</PresentationFormat>
  <Paragraphs>162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Genesis 5 and 11: Chronogenealogies in the Biblical History of Beginnings</vt:lpstr>
      <vt:lpstr>PowerPoint Presentation</vt:lpstr>
      <vt:lpstr>PowerPoint Presentation</vt:lpstr>
      <vt:lpstr>Unique Nature and Function</vt:lpstr>
      <vt:lpstr>Unique Nature and Function</vt:lpstr>
      <vt:lpstr>Unique Nature and Function</vt:lpstr>
      <vt:lpstr>Textual History</vt:lpstr>
      <vt:lpstr>Hebrew text</vt:lpstr>
      <vt:lpstr>Comparison</vt:lpstr>
      <vt:lpstr>Originality?</vt:lpstr>
      <vt:lpstr>Septuagint (LXX)—textual variants</vt:lpstr>
      <vt:lpstr>Septuagint—(LXX)</vt:lpstr>
      <vt:lpstr>Comparison</vt:lpstr>
      <vt:lpstr>Originality?</vt:lpstr>
      <vt:lpstr>Conclusions</vt:lpstr>
      <vt:lpstr>Genesis 5 and 11 “Chronogenealogies in the Biblical History of Beginnings” Origins 7/1 (1980) 23-37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Genesis 5 and 11 Chronogenealogies in the Biblical History of Beginnings</dc:title>
  <dc:creator>Carol Raney</dc:creator>
  <cp:lastModifiedBy>Carol Raney</cp:lastModifiedBy>
  <cp:revision>32</cp:revision>
  <dcterms:created xsi:type="dcterms:W3CDTF">2013-04-14T19:14:57Z</dcterms:created>
  <dcterms:modified xsi:type="dcterms:W3CDTF">2017-01-31T21:04:21Z</dcterms:modified>
</cp:coreProperties>
</file>