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tags/tag3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4.xml" ContentType="application/vnd.openxmlformats-officedocument.presentationml.tags+xml"/>
  <Override PartName="/ppt/notesSlides/notesSlide52.xml" ContentType="application/vnd.openxmlformats-officedocument.presentationml.notesSlide+xml"/>
  <Override PartName="/ppt/tags/tag35.xml" ContentType="application/vnd.openxmlformats-officedocument.presentationml.tags+xml"/>
  <Override PartName="/ppt/notesSlides/notesSlide53.xml" ContentType="application/vnd.openxmlformats-officedocument.presentationml.notesSlide+xml"/>
  <Override PartName="/ppt/tags/tag3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37.xml" ContentType="application/vnd.openxmlformats-officedocument.presentationml.tags+xml"/>
  <Override PartName="/ppt/notesSlides/notesSlide57.xml" ContentType="application/vnd.openxmlformats-officedocument.presentationml.notesSlide+xml"/>
  <Override PartName="/ppt/tags/tag38.xml" ContentType="application/vnd.openxmlformats-officedocument.presentationml.tags+xml"/>
  <Override PartName="/ppt/notesSlides/notesSlide58.xml" ContentType="application/vnd.openxmlformats-officedocument.presentationml.notesSlide+xml"/>
  <Override PartName="/ppt/tags/tag39.xml" ContentType="application/vnd.openxmlformats-officedocument.presentationml.tags+xml"/>
  <Override PartName="/ppt/notesSlides/notesSlide59.xml" ContentType="application/vnd.openxmlformats-officedocument.presentationml.notesSlide+xml"/>
  <Override PartName="/ppt/tags/tag40.xml" ContentType="application/vnd.openxmlformats-officedocument.presentationml.tags+xml"/>
  <Override PartName="/ppt/notesSlides/notesSlide60.xml" ContentType="application/vnd.openxmlformats-officedocument.presentationml.notesSlide+xml"/>
  <Override PartName="/ppt/tags/tag41.xml" ContentType="application/vnd.openxmlformats-officedocument.presentationml.tags+xml"/>
  <Override PartName="/ppt/notesSlides/notesSlide61.xml" ContentType="application/vnd.openxmlformats-officedocument.presentationml.notesSlide+xml"/>
  <Override PartName="/ppt/tags/tag42.xml" ContentType="application/vnd.openxmlformats-officedocument.presentationml.tags+xml"/>
  <Override PartName="/ppt/notesSlides/notesSlide62.xml" ContentType="application/vnd.openxmlformats-officedocument.presentationml.notesSlide+xml"/>
  <Override PartName="/ppt/tags/tag43.xml" ContentType="application/vnd.openxmlformats-officedocument.presentationml.tags+xml"/>
  <Override PartName="/ppt/notesSlides/notesSlide63.xml" ContentType="application/vnd.openxmlformats-officedocument.presentationml.notesSlide+xml"/>
  <Override PartName="/ppt/tags/tag44.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5.xml" ContentType="application/vnd.openxmlformats-officedocument.presentationml.tags+xml"/>
  <Override PartName="/ppt/notesSlides/notesSlide66.xml" ContentType="application/vnd.openxmlformats-officedocument.presentationml.notesSlide+xml"/>
  <Override PartName="/ppt/tags/tag46.xml" ContentType="application/vnd.openxmlformats-officedocument.presentationml.tags+xml"/>
  <Override PartName="/ppt/notesSlides/notesSlide67.xml" ContentType="application/vnd.openxmlformats-officedocument.presentationml.notesSlide+xml"/>
  <Override PartName="/ppt/tags/tag47.xml" ContentType="application/vnd.openxmlformats-officedocument.presentationml.tags+xml"/>
  <Override PartName="/ppt/notesSlides/notesSlide68.xml" ContentType="application/vnd.openxmlformats-officedocument.presentationml.notesSlide+xml"/>
  <Override PartName="/ppt/tags/tag48.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49.xml" ContentType="application/vnd.openxmlformats-officedocument.presentationml.tags+xml"/>
  <Override PartName="/ppt/notesSlides/notesSlide71.xml" ContentType="application/vnd.openxmlformats-officedocument.presentationml.notesSlide+xml"/>
  <Override PartName="/ppt/tags/tag50.xml" ContentType="application/vnd.openxmlformats-officedocument.presentationml.tags+xml"/>
  <Override PartName="/ppt/notesSlides/notesSlide72.xml" ContentType="application/vnd.openxmlformats-officedocument.presentationml.notesSlide+xml"/>
  <Override PartName="/ppt/tags/tag5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5"/>
  </p:notesMasterIdLst>
  <p:sldIdLst>
    <p:sldId id="262" r:id="rId3"/>
    <p:sldId id="267" r:id="rId4"/>
    <p:sldId id="268" r:id="rId5"/>
    <p:sldId id="270" r:id="rId6"/>
    <p:sldId id="271" r:id="rId7"/>
    <p:sldId id="272" r:id="rId8"/>
    <p:sldId id="273" r:id="rId9"/>
    <p:sldId id="275" r:id="rId10"/>
    <p:sldId id="276" r:id="rId11"/>
    <p:sldId id="277" r:id="rId12"/>
    <p:sldId id="278" r:id="rId13"/>
    <p:sldId id="279" r:id="rId14"/>
    <p:sldId id="280" r:id="rId15"/>
    <p:sldId id="283" r:id="rId16"/>
    <p:sldId id="352" r:id="rId17"/>
    <p:sldId id="282" r:id="rId18"/>
    <p:sldId id="284" r:id="rId19"/>
    <p:sldId id="286" r:id="rId20"/>
    <p:sldId id="287" r:id="rId21"/>
    <p:sldId id="288" r:id="rId22"/>
    <p:sldId id="293" r:id="rId23"/>
    <p:sldId id="295" r:id="rId24"/>
    <p:sldId id="296" r:id="rId25"/>
    <p:sldId id="297" r:id="rId26"/>
    <p:sldId id="298" r:id="rId27"/>
    <p:sldId id="299" r:id="rId28"/>
    <p:sldId id="300" r:id="rId29"/>
    <p:sldId id="285" r:id="rId30"/>
    <p:sldId id="302" r:id="rId31"/>
    <p:sldId id="303" r:id="rId32"/>
    <p:sldId id="304" r:id="rId33"/>
    <p:sldId id="362" r:id="rId34"/>
    <p:sldId id="307" r:id="rId35"/>
    <p:sldId id="309" r:id="rId36"/>
    <p:sldId id="308"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269" r:id="rId52"/>
    <p:sldId id="326" r:id="rId53"/>
    <p:sldId id="325" r:id="rId54"/>
    <p:sldId id="327" r:id="rId55"/>
    <p:sldId id="329" r:id="rId56"/>
    <p:sldId id="332" r:id="rId57"/>
    <p:sldId id="330" r:id="rId58"/>
    <p:sldId id="333" r:id="rId59"/>
    <p:sldId id="334" r:id="rId60"/>
    <p:sldId id="335" r:id="rId61"/>
    <p:sldId id="336"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3" r:id="rId76"/>
    <p:sldId id="363" r:id="rId77"/>
    <p:sldId id="355" r:id="rId78"/>
    <p:sldId id="356" r:id="rId79"/>
    <p:sldId id="357" r:id="rId80"/>
    <p:sldId id="358" r:id="rId81"/>
    <p:sldId id="359" r:id="rId82"/>
    <p:sldId id="360" r:id="rId83"/>
    <p:sldId id="36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096" autoAdjust="0"/>
  </p:normalViewPr>
  <p:slideViewPr>
    <p:cSldViewPr snapToGrid="0">
      <p:cViewPr varScale="1">
        <p:scale>
          <a:sx n="48" d="100"/>
          <a:sy n="48" d="100"/>
        </p:scale>
        <p:origin x="13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C84FA-39D3-4823-A028-34AB5E033745}" type="datetimeFigureOut">
              <a:rPr lang="en-US" smtClean="0"/>
              <a:t>10/17/2016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7B9B5-DEA3-4A2E-90E3-E78B9F5F5803}" type="slidenum">
              <a:rPr lang="en-US" smtClean="0"/>
              <a:t>‹#›</a:t>
            </a:fld>
            <a:endParaRPr lang="en-US" dirty="0"/>
          </a:p>
        </p:txBody>
      </p:sp>
    </p:spTree>
    <p:extLst>
      <p:ext uri="{BB962C8B-B14F-4D97-AF65-F5344CB8AC3E}">
        <p14:creationId xmlns:p14="http://schemas.microsoft.com/office/powerpoint/2010/main" val="267477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This presentation summarizes the article:  The Biblical Evidence for the Universality of the Genesis Flood by Richard</a:t>
            </a:r>
            <a:r>
              <a:rPr lang="en-US" sz="1200" baseline="0" dirty="0" smtClean="0">
                <a:solidFill>
                  <a:srgbClr val="FFFFFF"/>
                </a:solidFill>
              </a:rPr>
              <a:t> M. Davidson in the journal </a:t>
            </a:r>
            <a:r>
              <a:rPr lang="en-US" sz="1200" i="1" baseline="0" dirty="0" smtClean="0">
                <a:solidFill>
                  <a:srgbClr val="FFFFFF"/>
                </a:solidFill>
              </a:rPr>
              <a:t>Origins.</a:t>
            </a:r>
            <a:endParaRPr lang="en-US" sz="1200" dirty="0" smtClean="0">
              <a:solidFill>
                <a:srgbClr val="FFFFFF"/>
              </a:solidFill>
            </a:endParaRPr>
          </a:p>
          <a:p>
            <a:endParaRPr lang="en-US" sz="1200" dirty="0" smtClean="0">
              <a:solidFill>
                <a:srgbClr val="FFFFFF"/>
              </a:solidFill>
            </a:endParaRPr>
          </a:p>
          <a:p>
            <a:r>
              <a:rPr lang="en-US" sz="1200" dirty="0" smtClean="0">
                <a:solidFill>
                  <a:srgbClr val="FFFFFF"/>
                </a:solidFill>
              </a:rPr>
              <a:t>Noah's Ark 12550737, jgroup, Getty Images (US), Inc. Subscription Agreement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a:t>
            </a:fld>
            <a:endParaRPr lang="en-US" dirty="0"/>
          </a:p>
        </p:txBody>
      </p:sp>
    </p:spTree>
    <p:extLst>
      <p:ext uri="{BB962C8B-B14F-4D97-AF65-F5344CB8AC3E}">
        <p14:creationId xmlns:p14="http://schemas.microsoft.com/office/powerpoint/2010/main" val="234571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historical occurrence of the Flood is part of the saving/judging acts of God.  / Its historicity is assumed by later biblical</a:t>
            </a:r>
            <a:r>
              <a:rPr lang="en-US" baseline="0" dirty="0" smtClean="0"/>
              <a:t> writers / and is essential to their theological arguments.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10</a:t>
            </a:fld>
            <a:endParaRPr lang="en-US" dirty="0"/>
          </a:p>
        </p:txBody>
      </p:sp>
    </p:spTree>
    <p:extLst>
      <p:ext uri="{BB962C8B-B14F-4D97-AF65-F5344CB8AC3E}">
        <p14:creationId xmlns:p14="http://schemas.microsoft.com/office/powerpoint/2010/main" val="95848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biblical writers—/ far from being a non-historical, symbolic, or mythical account</a:t>
            </a:r>
            <a:r>
              <a:rPr lang="en-US" baseline="0" dirty="0" smtClean="0"/>
              <a:t> written only to teach theological truths, / the Flood narrative is intended to accurately record a real, literal historical event.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1750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Christians</a:t>
            </a:r>
            <a:r>
              <a:rPr lang="en-US" baseline="0" dirty="0" smtClean="0"/>
              <a:t> who take seriously the biblical record and accept the historicity of the Flood account, / the question still remains whether the event described is to be taken as a local, limited flood / or a universal, world-wide cataclysm.</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5909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limited flood theories rest primarily on scientific arguments that present seemingly difficult problems for a universal flood.  / Davidson suggests that,</a:t>
            </a:r>
            <a:r>
              <a:rPr lang="en-US" baseline="0" dirty="0" smtClean="0"/>
              <a:t> although much more study is needed, </a:t>
            </a:r>
            <a:r>
              <a:rPr lang="en-US" dirty="0" smtClean="0"/>
              <a:t>these problems are not insurmountable.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2576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traditional conservative understanding is that the Flood narrative describes a universal, world-wide Deluge.  / It should be noted that the majority of liberal-critical commentators agree.  But even though they agree that the narrative describes a universal Flood, / they don’t believe it actually happened.  Even some conservative scholars have rejected a universal flood in favor of a local one.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976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thesis of this article is that only the traditional position of a literal, universal world-wide Flood does full justice to the biblical data</a:t>
            </a:r>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2588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the universal interpretation is crucial for Flood theology in Genesis / and the theological implications drawn by later biblical writers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2592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the most important kind of biblical evidence for a universal Flood is the specific all-inclusive terminology found within the Genesis account itself.  / Davidson summarizes information about this terminology and refers the reader to three articles by the late Gerhard Hasel for additional details.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699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eight terms or phrases from Genesis 6-9, / most echoing their counterparts in the world-wide creation account of Genesis 1-2, indicate universality.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6550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Hebrew word translated “earth” occurs</a:t>
            </a:r>
            <a:r>
              <a:rPr lang="en-US" baseline="0" dirty="0" smtClean="0"/>
              <a:t> 46 times in the Flood narrative, always without any accompanying indication that would limit its scope.  / It parallels the use of the same term in the account of world-wide, universal creation in Genesis 1, / which clearly gives a universal context for its usage in Genesis 6-9.</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2711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extent of the Genesis Flood has been vigorously debated by biblical scholars.  / For those who</a:t>
            </a:r>
            <a:r>
              <a:rPr lang="en-US" baseline="0" dirty="0" smtClean="0"/>
              <a:t> accept a recent creation week of six literal consecutive, 24-hour days, a universal Flood is necessary to explain the existence of the geologic column.  / The thesis of this study is that only the traditional interpretation of a worldwide flood does full justice to all the relevant biblical data.  / The author summarizes 22 lines of biblical evidence which support the universality of the flood.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2</a:t>
            </a:fld>
            <a:endParaRPr lang="en-US" dirty="0"/>
          </a:p>
        </p:txBody>
      </p:sp>
    </p:spTree>
    <p:extLst>
      <p:ext uri="{BB962C8B-B14F-4D97-AF65-F5344CB8AC3E}">
        <p14:creationId xmlns:p14="http://schemas.microsoft.com/office/powerpoint/2010/main" val="171921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have argued that if Moses had wished to indicate the entire world, he would have used the Hebrew word “</a:t>
            </a:r>
            <a:r>
              <a:rPr lang="en-US" i="1" dirty="0" smtClean="0"/>
              <a:t>tebel</a:t>
            </a:r>
            <a:r>
              <a:rPr lang="en-US" dirty="0" smtClean="0"/>
              <a:t>,” / which means the world as a whole, or dry land in the sense of continents.  / But Davidson points out that this term only</a:t>
            </a:r>
            <a:r>
              <a:rPr lang="en-US" baseline="0" dirty="0" smtClean="0"/>
              <a:t> appears in poetic texts and never in the narrative portions of the Hebrew Bible and concludes that this argument from silence does not adequately consider the context and carries little weight.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6430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expression, “upon the face of all the earth” appears</a:t>
            </a:r>
            <a:r>
              <a:rPr lang="en-US" baseline="0" dirty="0" smtClean="0"/>
              <a:t> twice in the flood account.</a:t>
            </a:r>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4477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phrase clearly alludes to the first occurrence</a:t>
            </a:r>
            <a:r>
              <a:rPr lang="en-US" baseline="0" dirty="0" smtClean="0"/>
              <a:t> of the same phrase in the universal context of creation and therefore implies the same kind of universality in the flood account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45277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immediate context of the Flood story is the universal sinfulness of humankind whom God had made and created to have dominion over “all the earth.”</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625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succeeding context is the universal dispersal of man after the Tower of Babel “upon the face of all the earth.”</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01984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 of the four occurrences of the phrase in Genesis OUTSIDE the Flood story, / it clearly has the universal sense of the entire land surface of the globe.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6785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nothing in the Flood narrative to indicate anything less than universality.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811140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place in Genesis where the context indicates that the phrase has a limited meaning.  / That is the verse about the famine in Egypt.  / But Davidson points out that there is a slight change in word order in the Hebrew text from elsewhere in Genesis.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669953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phrase—”face of the ground’—appears five times in the Genesis flood story, including these:  that God will blot out man from</a:t>
            </a:r>
            <a:r>
              <a:rPr lang="en-US" baseline="0" dirty="0" smtClean="0"/>
              <a:t> the face of the ground / and that he blotted out every living thing that was upon the face of the ground.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30073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occurs</a:t>
            </a:r>
            <a:r>
              <a:rPr lang="en-US" dirty="0" smtClean="0"/>
              <a:t> in parallel with universal terms we have just noted, / the earth in Genesis 7:23 / and the face of all the earth in Genesis 8:9.</a:t>
            </a:r>
          </a:p>
          <a:p>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1899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major positions about the extent of the Genesis Flood:  / The traditional, which asserts the universal, worldwide nature of the deluge, / limited or local flood theories, which narrow the scope of the Flood story to a particular geographical location in Mesopotamia; / and a non-literal or symbolic interpretation, which suggests that the Flood story is a non-historical account written to teach theological truth.</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a:t>
            </a:fld>
            <a:endParaRPr lang="en-US" dirty="0"/>
          </a:p>
        </p:txBody>
      </p:sp>
    </p:spTree>
    <p:extLst>
      <p:ext uri="{BB962C8B-B14F-4D97-AF65-F5344CB8AC3E}">
        <p14:creationId xmlns:p14="http://schemas.microsoft.com/office/powerpoint/2010/main" val="68601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 also alludes</a:t>
            </a:r>
            <a:r>
              <a:rPr lang="en-US" baseline="0" dirty="0" smtClean="0"/>
              <a:t> back to its first usage in the universal context of creation.</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8590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flood account includes 12 uses of the phrase that is translated “all flesh.”  / The narrative states that God will “make an end of all flesh,” / that God will “destroy all flesh,” / and later that “all flesh died.” / </a:t>
            </a:r>
            <a:r>
              <a:rPr lang="en-US" sz="1200" dirty="0" smtClean="0"/>
              <a:t>The phrase translated all flesh is kol basar. </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13567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[32] Kol means “all.”  / And basar means flesh.  / Together kol basar means all flesh and indicates totality.  / “Ha” means “the,” and when it appears before basar, / it means the flesh and indicates unity or entirety.  / When kol and “ha” and basar all appear together, / it means both totality and unity.  Although kol can occasionally express less than totality if the context indicates it, the phrase kol basar as it is used in Genesis 6-9 indicates totality.  The one occurrence of “all THE flesh” indicates totality as well as 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20704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expression “every living thing” of all flesh is another expression of totality.</a:t>
            </a:r>
            <a:r>
              <a:rPr lang="en-US" baseline="0" dirty="0" smtClean="0"/>
              <a:t>  / The similar term in these verses means literally “all existence.  / This term is given further universal dimensions by the addition of the clause harking back to creation—”all existence that I have made” / and by the exclusive statement that “Only Noah and those that were with him in the ark remained alive.</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16465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Davidson quotes Gerhard Hasel:  “There is </a:t>
            </a:r>
            <a:r>
              <a:rPr lang="en-US" sz="1200" b="1" dirty="0" smtClean="0"/>
              <a:t>hardly any stronger way </a:t>
            </a:r>
            <a:r>
              <a:rPr lang="en-US" sz="1200" dirty="0" smtClean="0"/>
              <a:t>in Hebrew to emphasize total destruction of ‘all existence’ of human and animal life on earth </a:t>
            </a:r>
            <a:r>
              <a:rPr lang="en-US" sz="1200" b="1" dirty="0" smtClean="0"/>
              <a:t>than the way it has been expressed.</a:t>
            </a:r>
            <a:r>
              <a:rPr lang="en-US" sz="1200" dirty="0" smtClean="0"/>
              <a:t>  The writer of the Genesis Flood story employed terminology, formulae, and syntactical structures of the type that could not be more emphatic and explicit in expressing his concept of a universal, world-wide flood.” </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28917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phrase “under the whole heaven” is used 6 times in the Old Testament outside the flood narrative, always with</a:t>
            </a:r>
            <a:r>
              <a:rPr lang="en-US" baseline="0" dirty="0" smtClean="0"/>
              <a:t> a universal meaning. / For example the phrase is used to describe God’s omniscience / and depict His sovereignty.</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8464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Davidson notes that the usage of “under the whole heaven” in Deuteronomy 2:25</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916228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further qualified and limited by the phrase “who shall hear the report of you,” / which is potentially universal and not an exception to the universal sense.</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79437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phrases--</a:t>
            </a:r>
            <a:r>
              <a:rPr lang="en-US" baseline="0" dirty="0" smtClean="0"/>
              <a:t> “under the whole heaven” and “under all the heavens” universalize the phrase “under heaven” in the Flood context.  / The word heaven alone can have a local meaning, / but here the context is clearly universal.</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8442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Ecclesiastes,</a:t>
            </a:r>
            <a:r>
              <a:rPr lang="en-US" baseline="0" dirty="0" smtClean="0"/>
              <a:t> which contains numerous allusions to creation, likewise utilizes the term “under heaven” (and the parallel expression “under the sun”) / with a universal intention.</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5730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Against</a:t>
            </a:r>
            <a:r>
              <a:rPr lang="en-US" baseline="0" dirty="0" smtClean="0"/>
              <a:t> this third position, Davidson first notes the evidences within the biblical account that affirm the historical nature of the Flood.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a:t>
            </a:fld>
            <a:endParaRPr lang="en-US" dirty="0"/>
          </a:p>
        </p:txBody>
      </p:sp>
    </p:spTree>
    <p:extLst>
      <p:ext uri="{BB962C8B-B14F-4D97-AF65-F5344CB8AC3E}">
        <p14:creationId xmlns:p14="http://schemas.microsoft.com/office/powerpoint/2010/main" val="2961820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Flood account this phrase “under the whole heaven” is part of these forceful verses describing the extent of the Flood:  And the waters prevailed</a:t>
            </a:r>
            <a:r>
              <a:rPr lang="en-US" baseline="0" dirty="0" smtClean="0"/>
              <a:t> so mightily upon the earth that all the high mountains under the whole heaven were covered.  / One critical scholar notes that, not only does it assert the flood’s universality, but gives the exact height of the waters above the highest mountains.</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177658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biblical language here simply cannot be explained in terms of a local sky or local mountains being covered by snow.  Citing</a:t>
            </a:r>
            <a:r>
              <a:rPr lang="en-US" baseline="0" dirty="0" smtClean="0"/>
              <a:t> another scholar, </a:t>
            </a:r>
            <a:r>
              <a:rPr lang="en-US" dirty="0" smtClean="0"/>
              <a:t>Davidson points out that the</a:t>
            </a:r>
            <a:r>
              <a:rPr lang="en-US" baseline="0" dirty="0" smtClean="0"/>
              <a:t> writer is not content with a single use of kol (or all); / but since ‘all’ is known to be used in a relative sense sometimes, / the writer removes all possible ambiguity by adding the phrase “under all the heavens.”  / This double “kol” cannot allow for a relative interpretation.</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91360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Davidson refers to an entire scholarly article by Gerhard Hasel devoted to the phrase “all the fountains of the great deep,” mentioned in Genesis 7 and 8.</a:t>
            </a:r>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893639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Hasel connects these verses to the universal “Deep” or world-ocean in Genesis 1:2</a:t>
            </a:r>
            <a:r>
              <a:rPr lang="en-US" baseline="0" dirty="0" smtClean="0"/>
              <a:t> / and also mentions Psalm 104:6</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76344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“breaking up” and “bursting forth” of not just one subterranean water spring in Mesopotamia, / but of ALL the “fountains” of the Great Deep, / coupled in the same verse with the opening of the windows of the heavens,</a:t>
            </a:r>
            <a:r>
              <a:rPr lang="en-US" baseline="0" dirty="0" smtClean="0"/>
              <a:t> / far transcends a local scene.</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81190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another article, Hasel shows how the Hebrew Bible reserves a special term for the universal Genesis Flood.</a:t>
            </a:r>
            <a:r>
              <a:rPr lang="en-US" baseline="0" dirty="0" smtClean="0"/>
              <a:t>  / </a:t>
            </a:r>
            <a:r>
              <a:rPr lang="en-US" i="1" baseline="0" dirty="0" smtClean="0"/>
              <a:t>Mabbul</a:t>
            </a:r>
            <a:r>
              <a:rPr lang="en-US" dirty="0" smtClean="0"/>
              <a:t>, which occurs</a:t>
            </a:r>
            <a:r>
              <a:rPr lang="en-US" baseline="0" dirty="0" smtClean="0"/>
              <a:t> </a:t>
            </a:r>
            <a:r>
              <a:rPr lang="en-US" dirty="0" smtClean="0"/>
              <a:t>13 times in the Old Testament,</a:t>
            </a:r>
            <a:r>
              <a:rPr lang="en-US" baseline="0" dirty="0" smtClean="0"/>
              <a:t> </a:t>
            </a:r>
            <a:r>
              <a:rPr lang="en-US" dirty="0" smtClean="0"/>
              <a:t>seems to have become a ‘technical</a:t>
            </a:r>
            <a:r>
              <a:rPr lang="en-US" baseline="0" dirty="0" smtClean="0"/>
              <a:t> term for waters flowing or streaming forth and as such designates the flood being caused by waters.  This technical term clearly sets the Genesis Deluge apart from all local floods / and is used in Psalm 29:10 to illustrate Yahweh’s universal sovereignty over the world at the time of Noah’s Flood.  </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733737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Davidson quotes Gerhard Hasel again:  The Genesis flood narrative provides ample evidence of being an account which is to be understood as a historical narrative in prose style.  It expects to be taken literally.</a:t>
            </a:r>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044940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consistent and overwhelming amount of terminology</a:t>
            </a:r>
            <a:r>
              <a:rPr lang="en-US" baseline="0" dirty="0" smtClean="0"/>
              <a:t> and formulae…which on the basis of context and syntax has uniformly indicated that the flood story wants to be understood in a universal sense:</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63451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waters destroyed all human and animal plus bird life on the entire land mass of the globe.  To read it otherwise means to force a meaning on the carefully written and specific</a:t>
            </a:r>
            <a:r>
              <a:rPr lang="en-US" baseline="0" dirty="0" smtClean="0"/>
              <a:t> syntactical constructions of the original language which the text itself rejects.</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059772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discussing the 8 words or phrases from the biblical text that affirm the universality of the flood, / Davidson turns to the other biblical evidence for a universal flood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4511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literary structure of the Flood story, genealogical</a:t>
            </a:r>
            <a:r>
              <a:rPr lang="en-US" baseline="0" dirty="0" smtClean="0"/>
              <a:t> information frames the Flood Account, / appearing immediately before / and after.</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a:t>
            </a:fld>
            <a:endParaRPr lang="en-US" dirty="0"/>
          </a:p>
        </p:txBody>
      </p:sp>
    </p:spTree>
    <p:extLst>
      <p:ext uri="{BB962C8B-B14F-4D97-AF65-F5344CB8AC3E}">
        <p14:creationId xmlns:p14="http://schemas.microsoft.com/office/powerpoint/2010/main" val="3053475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all the major themes in Genesis 1-11 are universal in scope.  / Creation was not</a:t>
            </a:r>
            <a:r>
              <a:rPr lang="en-US" baseline="0" dirty="0" smtClean="0"/>
              <a:t> local.  / The fall of humanity involved the whole human race, not just the people of Mesopotamia.  / The plan of redemption is certainly universal in scope.  / And the sinful condition of man at the time of the Flood is described this way:  / And God saw that the wickedness of humanity was great in the earth, and that every imagination of the thoughts of his heart was only evil continually.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50</a:t>
            </a:fld>
            <a:endParaRPr lang="en-US" dirty="0"/>
          </a:p>
        </p:txBody>
      </p:sp>
    </p:spTree>
    <p:extLst>
      <p:ext uri="{BB962C8B-B14F-4D97-AF65-F5344CB8AC3E}">
        <p14:creationId xmlns:p14="http://schemas.microsoft.com/office/powerpoint/2010/main" val="3379614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universal sinfulness naturally calls for universal judgment.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51</a:t>
            </a:fld>
            <a:endParaRPr lang="en-US" dirty="0"/>
          </a:p>
        </p:txBody>
      </p:sp>
    </p:spTree>
    <p:extLst>
      <p:ext uri="{BB962C8B-B14F-4D97-AF65-F5344CB8AC3E}">
        <p14:creationId xmlns:p14="http://schemas.microsoft.com/office/powerpoint/2010/main" val="3399410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the divine purpose given for bringing</a:t>
            </a:r>
            <a:r>
              <a:rPr lang="en-US" baseline="0" dirty="0" smtClean="0"/>
              <a:t> the Flood makes explicit its universal scope:  / And the Lord said, ‘I will destroy man whom I have created from the face of the earth; both man, and beast, creeping things and birds of the air, for I am sorry that I have made them.” / Nothing less than a complete destruction of the human race is described.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52</a:t>
            </a:fld>
            <a:endParaRPr lang="en-US" dirty="0"/>
          </a:p>
        </p:txBody>
      </p:sp>
    </p:spTree>
    <p:extLst>
      <p:ext uri="{BB962C8B-B14F-4D97-AF65-F5344CB8AC3E}">
        <p14:creationId xmlns:p14="http://schemas.microsoft.com/office/powerpoint/2010/main" val="28121682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genealogical lines from both Adam and Noah are exclusive in nature, / indicating that as Adam was father of all pre-Flood humanity,</a:t>
            </a:r>
            <a:r>
              <a:rPr lang="en-US" baseline="0" dirty="0" smtClean="0"/>
              <a:t> / so Noah was father of all post-Flood humanity.  / From the descendants of Noah “the nations spread abroad on the earth after the flood” and the Tower of Babel experience spreads humanity across the globe.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53</a:t>
            </a:fld>
            <a:endParaRPr lang="en-US" dirty="0"/>
          </a:p>
        </p:txBody>
      </p:sp>
    </p:spTree>
    <p:extLst>
      <p:ext uri="{BB962C8B-B14F-4D97-AF65-F5344CB8AC3E}">
        <p14:creationId xmlns:p14="http://schemas.microsoft.com/office/powerpoint/2010/main" val="317542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striking extra-biblical evidence that all human</a:t>
            </a:r>
            <a:r>
              <a:rPr lang="en-US" baseline="0" dirty="0" smtClean="0"/>
              <a:t> races, and not just the nations of the Fertile Crescent, are included in the descendants of Noah, and retain memory of the universal Flood, is found in the amazing prevalence of ancient flood stories throughout the world. / A world-wide flood is by far the most frequently-given cause for past universally destructive calamities in the folk literature of antiquity. / A remarkable number of these oral and written traditions agree upon the basic points of the biblical account. / The stories nearest to the area of the Dispersion at Babel are the closest in detail to the biblical account. / This vast body of ancient witnesses to a world-wide Deluge is powerful testimony to the historicity and universality of the biblical flood.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54</a:t>
            </a:fld>
            <a:endParaRPr lang="en-US" dirty="0"/>
          </a:p>
        </p:txBody>
      </p:sp>
    </p:spTree>
    <p:extLst>
      <p:ext uri="{BB962C8B-B14F-4D97-AF65-F5344CB8AC3E}">
        <p14:creationId xmlns:p14="http://schemas.microsoft.com/office/powerpoint/2010/main" val="2108611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 the same inclusive divine blessing to</a:t>
            </a:r>
            <a:r>
              <a:rPr lang="en-US" baseline="0" dirty="0" smtClean="0"/>
              <a:t> be fruitful and multiply and fill the earth is given to both Adam and Noah.  This is another link between universal creation and the flood, between the original beginning and the new beginning.</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55</a:t>
            </a:fld>
            <a:endParaRPr lang="en-US" dirty="0"/>
          </a:p>
        </p:txBody>
      </p:sp>
    </p:spTree>
    <p:extLst>
      <p:ext uri="{BB962C8B-B14F-4D97-AF65-F5344CB8AC3E}">
        <p14:creationId xmlns:p14="http://schemas.microsoft.com/office/powerpoint/2010/main" val="448765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Fifth, the covenant</a:t>
            </a:r>
            <a:r>
              <a:rPr lang="en-US" baseline="0" dirty="0" smtClean="0"/>
              <a:t> with its rainbow sign is clearly linked to the extent of the Flood, and includes the whole earth.  If there was only a local flood, then the covenant would be only a limited covenant, and the rainbow sign would be stripped of its meaning.</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56</a:t>
            </a:fld>
            <a:endParaRPr lang="en-US" dirty="0"/>
          </a:p>
        </p:txBody>
      </p:sp>
    </p:spTree>
    <p:extLst>
      <p:ext uri="{BB962C8B-B14F-4D97-AF65-F5344CB8AC3E}">
        <p14:creationId xmlns:p14="http://schemas.microsoft.com/office/powerpoint/2010/main" val="4239513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Sixth, the viability of God’s promise and the integrity of God in keeping His promise is wrapped up in the world-wide extent</a:t>
            </a:r>
            <a:r>
              <a:rPr lang="en-US" baseline="0" dirty="0" smtClean="0"/>
              <a:t> of the Flood.  This point cannot be underscored too heavily.  / If Genesis 6-9 describes only a local flood,/  then God has broken His promise every time another local flood has happened!  / The only way God’s promise not to send another flood to destroy every living thing can be seen to have been kept / is if the Flood was a universal one and the whole human race outside the ark was destroyed.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57</a:t>
            </a:fld>
            <a:endParaRPr lang="en-US" dirty="0"/>
          </a:p>
        </p:txBody>
      </p:sp>
    </p:spTree>
    <p:extLst>
      <p:ext uri="{BB962C8B-B14F-4D97-AF65-F5344CB8AC3E}">
        <p14:creationId xmlns:p14="http://schemas.microsoft.com/office/powerpoint/2010/main" val="3408218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Seventh,</a:t>
            </a:r>
            <a:r>
              <a:rPr lang="en-US" baseline="0" dirty="0" smtClean="0"/>
              <a:t> the universality of the Flood is underscored by the enormous size of the ark.  / Saving all the animals and plants in the ark would be unnecessary if this were only a local flood, because they could have been preserved elsewhere in the world.  Yet the divine insistence in the biblical record is that the animals were brought into the ark to preserve representatives of all the various kinds.  / As a matter of fact, if only a local flood were in view, the building of any ark at all would have been superfluous because God could simply have warned Noah and his family in time to escape the coming judgment by going somewhere else.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58</a:t>
            </a:fld>
            <a:endParaRPr lang="en-US" dirty="0"/>
          </a:p>
        </p:txBody>
      </p:sp>
    </p:spTree>
    <p:extLst>
      <p:ext uri="{BB962C8B-B14F-4D97-AF65-F5344CB8AC3E}">
        <p14:creationId xmlns:p14="http://schemas.microsoft.com/office/powerpoint/2010/main" val="2808690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Eighth,</a:t>
            </a:r>
            <a:r>
              <a:rPr lang="en-US" baseline="0" dirty="0" smtClean="0"/>
              <a:t> the covering of “all the high mountains” by at least 15 cubits could not involve simply a local flood.  Since water seeks its own level across the surface of the globe, / even one high mountain covered in a local Mesopotamian setting would require that same height of water everywhere on the planet’s surface.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59</a:t>
            </a:fld>
            <a:endParaRPr lang="en-US" dirty="0"/>
          </a:p>
        </p:txBody>
      </p:sp>
    </p:spTree>
    <p:extLst>
      <p:ext uri="{BB962C8B-B14F-4D97-AF65-F5344CB8AC3E}">
        <p14:creationId xmlns:p14="http://schemas.microsoft.com/office/powerpoint/2010/main" val="281105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Genealogical information appears within the flood story as well</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a:t>
            </a:fld>
            <a:endParaRPr lang="en-US" dirty="0"/>
          </a:p>
        </p:txBody>
      </p:sp>
    </p:spTree>
    <p:extLst>
      <p:ext uri="{BB962C8B-B14F-4D97-AF65-F5344CB8AC3E}">
        <p14:creationId xmlns:p14="http://schemas.microsoft.com/office/powerpoint/2010/main" val="2566668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Davidson</a:t>
            </a:r>
            <a:r>
              <a:rPr lang="en-US" baseline="0" dirty="0" smtClean="0"/>
              <a:t> notes that it is not necessary to postulate the existence of mountains as high as Mt. Everest at the time of the Flood, and thus to require waters covering the earth to a depth of six miles.  The antediluvian mountains were very possibly much lower than at present.  / Passages in the book of Job and Psalms may well be referring to the process of postdiluvian mountain uplift.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60</a:t>
            </a:fld>
            <a:endParaRPr lang="en-US" dirty="0"/>
          </a:p>
        </p:txBody>
      </p:sp>
    </p:spTree>
    <p:extLst>
      <p:ext uri="{BB962C8B-B14F-4D97-AF65-F5344CB8AC3E}">
        <p14:creationId xmlns:p14="http://schemas.microsoft.com/office/powerpoint/2010/main" val="40137705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Ninth, the duration of the Flood makes sense only with a universal flood. / The Deluge of rain continued for 40 days (Gen 7:17).  / The highest mountains were still covered five months after the Flood began. / And the tops of the mountains were not seen until after seven months. / The Flood waters were not dried up enough for Noah to leave the ark until one year and ten days had passed (Gen 7:11; 8:14).  Such lengths of time seem commensurate only with a universal and not a local flood.</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61</a:t>
            </a:fld>
            <a:endParaRPr lang="en-US" dirty="0"/>
          </a:p>
        </p:txBody>
      </p:sp>
    </p:spTree>
    <p:extLst>
      <p:ext uri="{BB962C8B-B14F-4D97-AF65-F5344CB8AC3E}">
        <p14:creationId xmlns:p14="http://schemas.microsoft.com/office/powerpoint/2010/main" val="86174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Tenth, the receding activity of the water is described by Hebrew phrases that should be translated as “going and retreating.”  / This implies oscillatory water motion that</a:t>
            </a:r>
            <a:r>
              <a:rPr lang="en-US" baseline="0" dirty="0" smtClean="0"/>
              <a:t> lasted for 74 days.  / The waters rushing back and forth like an ocean tidal movement as the overall level gradually decreased, supports a universal interpretation, but is incongruous with a local flood theory.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62</a:t>
            </a:fld>
            <a:endParaRPr lang="en-US" dirty="0"/>
          </a:p>
        </p:txBody>
      </p:sp>
    </p:spTree>
    <p:extLst>
      <p:ext uri="{BB962C8B-B14F-4D97-AF65-F5344CB8AC3E}">
        <p14:creationId xmlns:p14="http://schemas.microsoft.com/office/powerpoint/2010/main" val="1300946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Eleventh, the New Testament passages concerning the Flood all employ universal language:  / swept them ALL away; / destroyed them ALL; / did not spare the ancient WORLD; / preserved only EIGHT persons; / condemned the WORLD.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63</a:t>
            </a:fld>
            <a:endParaRPr lang="en-US" dirty="0"/>
          </a:p>
        </p:txBody>
      </p:sp>
    </p:spTree>
    <p:extLst>
      <p:ext uri="{BB962C8B-B14F-4D97-AF65-F5344CB8AC3E}">
        <p14:creationId xmlns:p14="http://schemas.microsoft.com/office/powerpoint/2010/main" val="35638216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local flood would not have ended the antediluvian world.  / “We have the unequivocal corroboration of the New Testament that the destruction of the human race at the time of the flood was total and universal.”</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64</a:t>
            </a:fld>
            <a:endParaRPr lang="en-US" dirty="0"/>
          </a:p>
        </p:txBody>
      </p:sp>
    </p:spTree>
    <p:extLst>
      <p:ext uri="{BB962C8B-B14F-4D97-AF65-F5344CB8AC3E}">
        <p14:creationId xmlns:p14="http://schemas.microsoft.com/office/powerpoint/2010/main" val="3690315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Twelfth, the New Testament Flood typology assumes and depends upon not only the historicity, but also the universality of the Flood to theologically argue for an imminent world-wide judgment by fire.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65</a:t>
            </a:fld>
            <a:endParaRPr lang="en-US" dirty="0"/>
          </a:p>
        </p:txBody>
      </p:sp>
    </p:spTree>
    <p:extLst>
      <p:ext uri="{BB962C8B-B14F-4D97-AF65-F5344CB8AC3E}">
        <p14:creationId xmlns:p14="http://schemas.microsoft.com/office/powerpoint/2010/main" val="39881641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Peter argues that just as there was a world-wide judgment by water causing the unbelieving antediluvian world to perish, / so in the antitype there must be a universal end-time judgment by fire bringing about the destruction of the ungodly.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66</a:t>
            </a:fld>
            <a:endParaRPr lang="en-US" dirty="0"/>
          </a:p>
        </p:txBody>
      </p:sp>
    </p:spTree>
    <p:extLst>
      <p:ext uri="{BB962C8B-B14F-4D97-AF65-F5344CB8AC3E}">
        <p14:creationId xmlns:p14="http://schemas.microsoft.com/office/powerpoint/2010/main" val="5122928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Thirteenth, numerous biblical scholars have recognized a highly significant theological point of the Flood narrative:  / Noah’s flood is nothing less than the cosmic undoing or reversal of creation, returning the world to its original unformed-unfilled state at the beginning of creation week.  One scholar describes the deluge is an act of </a:t>
            </a:r>
            <a:r>
              <a:rPr lang="en-US" baseline="0" dirty="0" err="1" smtClean="0"/>
              <a:t>uncreation</a:t>
            </a:r>
            <a:r>
              <a:rPr lang="en-US" baseline="0" dirty="0" smtClean="0"/>
              <a:t>, undoing the work of separation by returning everything to the primeval, watery chaos from which the created order first arose.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67</a:t>
            </a:fld>
            <a:endParaRPr lang="en-US" dirty="0"/>
          </a:p>
        </p:txBody>
      </p:sp>
    </p:spTree>
    <p:extLst>
      <p:ext uri="{BB962C8B-B14F-4D97-AF65-F5344CB8AC3E}">
        <p14:creationId xmlns:p14="http://schemas.microsoft.com/office/powerpoint/2010/main" val="1129697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creation account in Genesis 1 describes how God made the firmament, and divided the waters which were below from the waters which were above.  / During the Flood, when the fountains</a:t>
            </a:r>
            <a:r>
              <a:rPr lang="en-US" baseline="0" dirty="0" smtClean="0"/>
              <a:t> of the great deep burst open and the windows of heaven were opened, the two halves of the primeval sea…were reunited [and] </a:t>
            </a:r>
            <a:r>
              <a:rPr lang="en-US" dirty="0" smtClean="0"/>
              <a:t>creation reverted</a:t>
            </a:r>
            <a:r>
              <a:rPr lang="en-US" baseline="0" dirty="0" smtClean="0"/>
              <a:t> back</a:t>
            </a:r>
            <a:r>
              <a:rPr lang="en-US" dirty="0" smtClean="0"/>
              <a:t> to its original state.  Only</a:t>
            </a:r>
            <a:r>
              <a:rPr lang="en-US" baseline="0" dirty="0" smtClean="0"/>
              <a:t> a cosmic, universal Flood can theologically encompass the cosmic reversal or undoing of creation described in Genesis 6-9.</a:t>
            </a:r>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68</a:t>
            </a:fld>
            <a:endParaRPr lang="en-US" dirty="0"/>
          </a:p>
        </p:txBody>
      </p:sp>
    </p:spTree>
    <p:extLst>
      <p:ext uri="{BB962C8B-B14F-4D97-AF65-F5344CB8AC3E}">
        <p14:creationId xmlns:p14="http://schemas.microsoft.com/office/powerpoint/2010/main" val="970813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cosmic reversal of creation is followed by a cosmic New</a:t>
            </a:r>
            <a:r>
              <a:rPr lang="en-US" baseline="0" dirty="0" smtClean="0"/>
              <a:t> Beginning.  One scholar has shown the precise literary parallels between the seven days of creation and the successive stages of “re-creation” after the Flood. / (read)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69</a:t>
            </a:fld>
            <a:endParaRPr lang="en-US" dirty="0"/>
          </a:p>
        </p:txBody>
      </p:sp>
    </p:spTree>
    <p:extLst>
      <p:ext uri="{BB962C8B-B14F-4D97-AF65-F5344CB8AC3E}">
        <p14:creationId xmlns:p14="http://schemas.microsoft.com/office/powerpoint/2010/main" val="241355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genealogical references are indicators that the account is intended to be factual history.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a:t>
            </a:fld>
            <a:endParaRPr lang="en-US" dirty="0"/>
          </a:p>
        </p:txBody>
      </p:sp>
    </p:spTree>
    <p:extLst>
      <p:ext uri="{BB962C8B-B14F-4D97-AF65-F5344CB8AC3E}">
        <p14:creationId xmlns:p14="http://schemas.microsoft.com/office/powerpoint/2010/main" val="24828286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universal dimension of the Flood is underscored by detailed parallels between the cosmic creation account </a:t>
            </a:r>
            <a:r>
              <a:rPr lang="en-US" baseline="0" dirty="0" smtClean="0"/>
              <a:t>and the “re-creation” after the Flood.</a:t>
            </a:r>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70</a:t>
            </a:fld>
            <a:endParaRPr lang="en-US" dirty="0"/>
          </a:p>
        </p:txBody>
      </p:sp>
    </p:spTree>
    <p:extLst>
      <p:ext uri="{BB962C8B-B14F-4D97-AF65-F5344CB8AC3E}">
        <p14:creationId xmlns:p14="http://schemas.microsoft.com/office/powerpoint/2010/main" val="1579135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Davidson concludes by explaining that the question of the extent of the Genesis Flood is not just a matter of idle curiosity with little at stake for the Christian faith.  / For those who see the days of creation in Genesis 1 as six, literal 24-hour days, a universal Flood is an absolute necessity to explain the existence of the geologic column.  / A literal creation week is inextricably linked with a world-wide flood.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71</a:t>
            </a:fld>
            <a:endParaRPr lang="en-US" dirty="0"/>
          </a:p>
        </p:txBody>
      </p:sp>
    </p:spTree>
    <p:extLst>
      <p:ext uri="{BB962C8B-B14F-4D97-AF65-F5344CB8AC3E}">
        <p14:creationId xmlns:p14="http://schemas.microsoft.com/office/powerpoint/2010/main" val="41196042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 universal Flood is crucial, not only</a:t>
            </a:r>
            <a:r>
              <a:rPr lang="en-US" baseline="0" dirty="0" smtClean="0"/>
              <a:t> in seeking to reconcile science and Scripture.  / It is also pivotal in understanding and remaining faithful to the theology of Genesis 1-11 and the rest of Scripture. / The many links we have noted between creation and the flood not only support the universality of the Flood, / but also serve to theologically connect Protology and Eschatology.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72</a:t>
            </a:fld>
            <a:endParaRPr lang="en-US" dirty="0"/>
          </a:p>
        </p:txBody>
      </p:sp>
    </p:spTree>
    <p:extLst>
      <p:ext uri="{BB962C8B-B14F-4D97-AF65-F5344CB8AC3E}">
        <p14:creationId xmlns:p14="http://schemas.microsoft.com/office/powerpoint/2010/main" val="5731645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theology of the universal flood is a pivotal part of the major theme that runs through Genesis 1-11.  / In the creation account, we learn about the character of the Creator / and his original purpose for creation.  / The Flood story shows us how human rebellion and sin / resulted in divine judgment and “</a:t>
            </a:r>
            <a:r>
              <a:rPr lang="en-US" baseline="0" dirty="0" err="1" smtClean="0"/>
              <a:t>uncreation</a:t>
            </a:r>
            <a:r>
              <a:rPr lang="en-US" baseline="0" dirty="0" smtClean="0"/>
              <a:t>” / and reminds us of the coming world judgment.  / The “Re-creation” after the Flood / reminds us of the eschatological salvation of the faithful covenant remnant and the universal renewal of the earth.</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73</a:t>
            </a:fld>
            <a:endParaRPr lang="en-US" dirty="0"/>
          </a:p>
        </p:txBody>
      </p:sp>
    </p:spTree>
    <p:extLst>
      <p:ext uri="{BB962C8B-B14F-4D97-AF65-F5344CB8AC3E}">
        <p14:creationId xmlns:p14="http://schemas.microsoft.com/office/powerpoint/2010/main" val="955060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756034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07976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0224131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1174884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29064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Hebrew word for generations is used 13 times in the book of Genesis.</a:t>
            </a:r>
            <a:r>
              <a:rPr lang="en-US" baseline="0" dirty="0" smtClean="0"/>
              <a:t>  In fact, it forms the structure for the entire book.  / The use of this word in the flood story—as throughout Genesis—indicates that the author intended this story to be as historically veracious as the rest of Genesis.  / The literary analysis indicates that all of Genesis 1-11 must be taken as historical narrative prose, just like the rest of Genesis.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8</a:t>
            </a:fld>
            <a:endParaRPr lang="en-US" dirty="0"/>
          </a:p>
        </p:txBody>
      </p:sp>
    </p:spTree>
    <p:extLst>
      <p:ext uri="{BB962C8B-B14F-4D97-AF65-F5344CB8AC3E}">
        <p14:creationId xmlns:p14="http://schemas.microsoft.com/office/powerpoint/2010/main" val="378297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references in the book of Job may allude to the then-relatively-recent Flood.  / One verse describes God restraining the waters or sending them out to  inundate the earth.  / Another describes wicked men being snatched away before their time by water, / and another describes God overturning mountains.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9</a:t>
            </a:fld>
            <a:endParaRPr lang="en-US" dirty="0"/>
          </a:p>
        </p:txBody>
      </p:sp>
    </p:spTree>
    <p:extLst>
      <p:ext uri="{BB962C8B-B14F-4D97-AF65-F5344CB8AC3E}">
        <p14:creationId xmlns:p14="http://schemas.microsoft.com/office/powerpoint/2010/main" val="337369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2A96AE7-8995-47B7-B2A0-882B80906881}" type="datetimeFigureOut">
              <a:rPr lang="en-US" smtClean="0"/>
              <a:t>10/17/2016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510A62-A399-422B-9687-8204F0E378D6}" type="slidenum">
              <a:rPr lang="en-US" smtClean="0"/>
              <a:t>‹#›</a:t>
            </a:fld>
            <a:endParaRPr lang="en-US" dirty="0"/>
          </a:p>
        </p:txBody>
      </p:sp>
    </p:spTree>
    <p:extLst>
      <p:ext uri="{BB962C8B-B14F-4D97-AF65-F5344CB8AC3E}">
        <p14:creationId xmlns:p14="http://schemas.microsoft.com/office/powerpoint/2010/main" val="34440636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72111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31953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1939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414430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04470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61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01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5162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3270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8233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4018788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57066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56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17711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2A96AE7-8995-47B7-B2A0-882B80906881}" type="datetimeFigureOut">
              <a:rPr lang="en-US" smtClean="0"/>
              <a:t>10/17/2016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17296620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10416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56843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71075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510A62-A399-422B-9687-8204F0E378D6}" type="slidenum">
              <a:rPr lang="en-US" smtClean="0"/>
              <a:t>‹#›</a:t>
            </a:fld>
            <a:endParaRPr lang="en-US" dirty="0"/>
          </a:p>
        </p:txBody>
      </p:sp>
    </p:spTree>
    <p:extLst>
      <p:ext uri="{BB962C8B-B14F-4D97-AF65-F5344CB8AC3E}">
        <p14:creationId xmlns:p14="http://schemas.microsoft.com/office/powerpoint/2010/main" val="127631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2A96AE7-8995-47B7-B2A0-882B80906881}" type="datetimeFigureOut">
              <a:rPr lang="en-US" smtClean="0"/>
              <a:t>10/17/2016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510A62-A399-422B-9687-8204F0E378D6}"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86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2A96AE7-8995-47B7-B2A0-882B80906881}" type="datetimeFigureOut">
              <a:rPr lang="en-US" smtClean="0"/>
              <a:t>10/17/2016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510A62-A399-422B-9687-8204F0E378D6}"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05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2A96AE7-8995-47B7-B2A0-882B80906881}" type="datetimeFigureOut">
              <a:rPr lang="en-US" smtClean="0"/>
              <a:t>10/17/2016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510A62-A399-422B-9687-8204F0E378D6}" type="slidenum">
              <a:rPr lang="en-US" smtClean="0"/>
              <a:t>‹#›</a:t>
            </a:fld>
            <a:endParaRPr lang="en-US" dirty="0"/>
          </a:p>
        </p:txBody>
      </p:sp>
    </p:spTree>
    <p:extLst>
      <p:ext uri="{BB962C8B-B14F-4D97-AF65-F5344CB8AC3E}">
        <p14:creationId xmlns:p14="http://schemas.microsoft.com/office/powerpoint/2010/main" val="1453235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10/17/2016</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3859537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9lRZYkhRlDU/USx-uJHZJRI/AAAAAAAAG44/ympGwUNNHW4/s1600/vippasstothespiritworld.blogspot_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3128732" y="642594"/>
            <a:ext cx="8391885" cy="5511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051" y="638754"/>
            <a:ext cx="2360140" cy="1877437"/>
          </a:xfrm>
          <a:prstGeom prst="rect">
            <a:avLst/>
          </a:prstGeom>
          <a:noFill/>
        </p:spPr>
        <p:txBody>
          <a:bodyPr wrap="square" rtlCol="0">
            <a:spAutoFit/>
          </a:bodyPr>
          <a:lstStyle/>
          <a:p>
            <a:pPr algn="r"/>
            <a:r>
              <a:rPr lang="en-US" sz="2000" dirty="0" smtClean="0"/>
              <a:t>The Biblical Evidence for the Universality of the Genesis Flood</a:t>
            </a:r>
          </a:p>
          <a:p>
            <a:endParaRPr lang="en-US" sz="800" dirty="0"/>
          </a:p>
          <a:p>
            <a:pPr algn="r"/>
            <a:r>
              <a:rPr lang="en-US" sz="1400" dirty="0" smtClean="0"/>
              <a:t>By Richard M. Davidson</a:t>
            </a:r>
          </a:p>
          <a:p>
            <a:pPr algn="r"/>
            <a:r>
              <a:rPr lang="en-US" sz="1400" dirty="0" smtClean="0"/>
              <a:t>Origins 22(2): 58-73 (1995)</a:t>
            </a:r>
            <a:endParaRPr lang="en-US" sz="1400" dirty="0"/>
          </a:p>
        </p:txBody>
      </p:sp>
      <p:sp>
        <p:nvSpPr>
          <p:cNvPr id="2" name="Rectangle 1"/>
          <p:cNvSpPr/>
          <p:nvPr/>
        </p:nvSpPr>
        <p:spPr>
          <a:xfrm>
            <a:off x="247135" y="247135"/>
            <a:ext cx="11701849" cy="6363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dgsda.org/wp-content/uploads/2011/04/richarddavidson-e13033511847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71" y="2692655"/>
            <a:ext cx="23717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4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78" y="642594"/>
            <a:ext cx="7183822" cy="1371600"/>
          </a:xfrm>
        </p:spPr>
        <p:txBody>
          <a:bodyPr>
            <a:normAutofit/>
          </a:bodyPr>
          <a:lstStyle/>
          <a:p>
            <a:r>
              <a:rPr lang="en-US" dirty="0" smtClean="0"/>
              <a:t>Historicity assumed</a:t>
            </a:r>
            <a:endParaRPr lang="en-US" dirty="0"/>
          </a:p>
        </p:txBody>
      </p:sp>
      <p:sp>
        <p:nvSpPr>
          <p:cNvPr id="11" name="Content Placeholder 10"/>
          <p:cNvSpPr>
            <a:spLocks noGrp="1"/>
          </p:cNvSpPr>
          <p:nvPr>
            <p:ph sz="half" idx="2"/>
          </p:nvPr>
        </p:nvSpPr>
        <p:spPr>
          <a:xfrm>
            <a:off x="3941378" y="2103120"/>
            <a:ext cx="7183822" cy="3749040"/>
          </a:xfrm>
        </p:spPr>
        <p:txBody>
          <a:bodyPr>
            <a:normAutofit/>
          </a:bodyPr>
          <a:lstStyle/>
          <a:p>
            <a:r>
              <a:rPr lang="en-US" sz="2400" dirty="0" smtClean="0"/>
              <a:t>The Flood is part of the saving / judging acts of God</a:t>
            </a:r>
          </a:p>
          <a:p>
            <a:endParaRPr lang="en-US" sz="2400" dirty="0" smtClean="0"/>
          </a:p>
          <a:p>
            <a:r>
              <a:rPr lang="en-US" sz="2400" dirty="0" smtClean="0"/>
              <a:t>Historicity is </a:t>
            </a:r>
            <a:r>
              <a:rPr lang="en-US" sz="2400" b="1" dirty="0" smtClean="0"/>
              <a:t>assumed</a:t>
            </a:r>
            <a:r>
              <a:rPr lang="en-US" sz="2400" dirty="0" smtClean="0"/>
              <a:t> by later biblical writers</a:t>
            </a:r>
          </a:p>
          <a:p>
            <a:endParaRPr lang="en-US" sz="2400" dirty="0" smtClean="0"/>
          </a:p>
          <a:p>
            <a:r>
              <a:rPr lang="en-US" sz="2400" dirty="0" smtClean="0"/>
              <a:t>Historicity is </a:t>
            </a:r>
            <a:r>
              <a:rPr lang="en-US" sz="2400" b="1" dirty="0" smtClean="0"/>
              <a:t>essential </a:t>
            </a:r>
            <a:r>
              <a:rPr lang="en-US" sz="2400" dirty="0" smtClean="0"/>
              <a:t>to their theological arguments involving Flood typology</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58682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up)">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wipe(up)">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a:p>
            <a:pPr marL="342900" indent="-342900">
              <a:buAutoNum type="arabicPeriod"/>
            </a:pPr>
            <a:r>
              <a:rPr lang="en-US" sz="2400" dirty="0" smtClean="0"/>
              <a:t>Non-literal / Symbolic</a:t>
            </a:r>
          </a:p>
          <a:p>
            <a:pPr marL="548640" lvl="2" indent="0">
              <a:buNone/>
            </a:pPr>
            <a:r>
              <a:rPr lang="en-US" sz="2000" dirty="0" smtClean="0"/>
              <a:t>Non-historical account written to teach theological truth</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cxnSp>
        <p:nvCxnSpPr>
          <p:cNvPr id="5" name="Straight Connector 4"/>
          <p:cNvCxnSpPr>
            <a:endCxn id="3" idx="2"/>
          </p:cNvCxnSpPr>
          <p:nvPr/>
        </p:nvCxnSpPr>
        <p:spPr>
          <a:xfrm>
            <a:off x="5076497" y="4556234"/>
            <a:ext cx="2722680" cy="15955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76041" y="4461641"/>
            <a:ext cx="2033752" cy="17657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01922" y="4260108"/>
            <a:ext cx="3105337" cy="1754326"/>
          </a:xfrm>
          <a:prstGeom prst="rect">
            <a:avLst/>
          </a:prstGeom>
          <a:solidFill>
            <a:schemeClr val="bg1">
              <a:lumMod val="65000"/>
            </a:schemeClr>
          </a:solid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Real</a:t>
            </a:r>
          </a:p>
          <a:p>
            <a:pPr algn="ctr"/>
            <a:r>
              <a:rPr lang="en-US" sz="5400" dirty="0" smtClean="0">
                <a:ln w="0"/>
                <a:solidFill>
                  <a:srgbClr val="C00000"/>
                </a:solidFill>
                <a:effectLst>
                  <a:outerShdw blurRad="38100" dist="19050" dir="2700000" algn="tl" rotWithShape="0">
                    <a:schemeClr val="dk1">
                      <a:alpha val="40000"/>
                    </a:schemeClr>
                  </a:outerShdw>
                </a:effectLst>
              </a:rPr>
              <a:t>historical</a:t>
            </a:r>
            <a:endParaRPr lang="en-US" sz="5400" b="0" cap="none" spc="0" dirty="0">
              <a:ln w="0"/>
              <a:solidFill>
                <a:srgbClr val="C000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86135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TextBox 3"/>
          <p:cNvSpPr txBox="1"/>
          <p:nvPr/>
        </p:nvSpPr>
        <p:spPr>
          <a:xfrm>
            <a:off x="10936013" y="3872311"/>
            <a:ext cx="1103587" cy="1200329"/>
          </a:xfrm>
          <a:prstGeom prst="rect">
            <a:avLst/>
          </a:prstGeom>
          <a:noFill/>
        </p:spPr>
        <p:txBody>
          <a:bodyPr wrap="square" rtlCol="0">
            <a:spAutoFit/>
          </a:bodyPr>
          <a:lstStyle/>
          <a:p>
            <a:r>
              <a:rPr lang="en-US" sz="7200" dirty="0" smtClean="0">
                <a:solidFill>
                  <a:srgbClr val="C00000"/>
                </a:solidFill>
              </a:rPr>
              <a:t>?</a:t>
            </a:r>
            <a:endParaRPr lang="en-US" sz="7200" dirty="0">
              <a:solidFill>
                <a:srgbClr val="C00000"/>
              </a:solidFill>
            </a:endParaRPr>
          </a:p>
        </p:txBody>
      </p:sp>
      <p:sp>
        <p:nvSpPr>
          <p:cNvPr id="10" name="TextBox 9"/>
          <p:cNvSpPr txBox="1"/>
          <p:nvPr/>
        </p:nvSpPr>
        <p:spPr>
          <a:xfrm>
            <a:off x="7799176" y="1776248"/>
            <a:ext cx="1103587" cy="1200329"/>
          </a:xfrm>
          <a:prstGeom prst="rect">
            <a:avLst/>
          </a:prstGeom>
          <a:noFill/>
        </p:spPr>
        <p:txBody>
          <a:bodyPr wrap="square" rtlCol="0">
            <a:spAutoFit/>
          </a:bodyPr>
          <a:lstStyle/>
          <a:p>
            <a:r>
              <a:rPr lang="en-US" sz="7200" dirty="0" smtClean="0">
                <a:solidFill>
                  <a:srgbClr val="C00000"/>
                </a:solidFill>
              </a:rPr>
              <a:t>?</a:t>
            </a:r>
            <a:endParaRPr lang="en-US" sz="7200" dirty="0">
              <a:solidFill>
                <a:srgbClr val="C00000"/>
              </a:solidFill>
            </a:endParaRPr>
          </a:p>
        </p:txBody>
      </p:sp>
    </p:spTree>
    <p:custDataLst>
      <p:tags r:id="rId1"/>
    </p:custDataLst>
    <p:extLst>
      <p:ext uri="{BB962C8B-B14F-4D97-AF65-F5344CB8AC3E}">
        <p14:creationId xmlns:p14="http://schemas.microsoft.com/office/powerpoint/2010/main" val="161553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endParaRPr lang="en-US" sz="2400" dirty="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ectangle 4"/>
          <p:cNvSpPr/>
          <p:nvPr/>
        </p:nvSpPr>
        <p:spPr>
          <a:xfrm>
            <a:off x="5197086" y="4813284"/>
            <a:ext cx="4698722" cy="646331"/>
          </a:xfrm>
          <a:prstGeom prst="rect">
            <a:avLst/>
          </a:prstGeom>
          <a:noFill/>
        </p:spPr>
        <p:txBody>
          <a:bodyPr wrap="none" lIns="91440" tIns="45720" rIns="91440" bIns="45720">
            <a:spAutoFit/>
          </a:bodyPr>
          <a:lstStyle/>
          <a:p>
            <a:pPr algn="ctr"/>
            <a:r>
              <a:rPr lang="en-US" sz="3600" b="0" cap="none" spc="0" dirty="0" smtClean="0">
                <a:ln w="0"/>
                <a:solidFill>
                  <a:srgbClr val="C00000"/>
                </a:solidFill>
                <a:effectLst>
                  <a:outerShdw blurRad="38100" dist="19050" dir="2700000" algn="tl" rotWithShape="0">
                    <a:schemeClr val="dk1">
                      <a:alpha val="40000"/>
                    </a:schemeClr>
                  </a:outerShdw>
                </a:effectLst>
              </a:rPr>
              <a:t>Scientific arguments</a:t>
            </a:r>
            <a:endParaRPr lang="en-US" sz="3600" b="0" cap="none" spc="0" dirty="0">
              <a:ln w="0"/>
              <a:solidFill>
                <a:srgbClr val="C00000"/>
              </a:solidFill>
              <a:effectLst>
                <a:outerShdw blurRad="38100" dist="19050" dir="2700000" algn="tl" rotWithShape="0">
                  <a:schemeClr val="dk1">
                    <a:alpha val="40000"/>
                  </a:schemeClr>
                </a:outerShdw>
              </a:effectLst>
            </a:endParaRPr>
          </a:p>
        </p:txBody>
      </p:sp>
      <p:sp>
        <p:nvSpPr>
          <p:cNvPr id="8" name="Rectangle 7"/>
          <p:cNvSpPr/>
          <p:nvPr/>
        </p:nvSpPr>
        <p:spPr>
          <a:xfrm>
            <a:off x="5292464" y="5459615"/>
            <a:ext cx="4507965"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19050" dir="2700000" algn="tl" rotWithShape="0">
                    <a:schemeClr val="dk1">
                      <a:alpha val="40000"/>
                    </a:schemeClr>
                  </a:outerShdw>
                </a:effectLst>
              </a:rPr>
              <a:t>n</a:t>
            </a:r>
            <a:r>
              <a:rPr lang="en-US" sz="3600" b="0" cap="none" spc="0" dirty="0" smtClean="0">
                <a:ln w="0"/>
                <a:solidFill>
                  <a:srgbClr val="C00000"/>
                </a:solidFill>
                <a:effectLst>
                  <a:outerShdw blurRad="38100" dist="19050" dir="2700000" algn="tl" rotWithShape="0">
                    <a:schemeClr val="dk1">
                      <a:alpha val="40000"/>
                    </a:schemeClr>
                  </a:outerShdw>
                </a:effectLst>
              </a:rPr>
              <a:t>ot insurmountable</a:t>
            </a:r>
            <a:endParaRPr lang="en-US" sz="3600" b="0" cap="none" spc="0" dirty="0">
              <a:ln w="0"/>
              <a:solidFill>
                <a:srgbClr val="C000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6504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endParaRPr lang="en-US" sz="2400" dirty="0"/>
          </a:p>
          <a:p>
            <a:pPr marL="0" indent="0">
              <a:buNone/>
            </a:pPr>
            <a:endParaRPr lang="en-US" sz="2000" dirty="0" smtClean="0"/>
          </a:p>
          <a:p>
            <a:pPr marL="342900" indent="-342900">
              <a:buAutoNum type="arabicPeriod"/>
            </a:pPr>
            <a:endParaRPr lang="en-US" sz="2400" dirty="0" smtClean="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7" name="Rectangle 6"/>
          <p:cNvSpPr/>
          <p:nvPr/>
        </p:nvSpPr>
        <p:spPr>
          <a:xfrm>
            <a:off x="4669234" y="3628026"/>
            <a:ext cx="2153154" cy="830997"/>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Conservative</a:t>
            </a:r>
          </a:p>
          <a:p>
            <a:pPr algn="ctr"/>
            <a:r>
              <a:rPr lang="en-US" sz="2400" b="0" cap="none" spc="0" dirty="0" smtClean="0">
                <a:ln w="0"/>
                <a:solidFill>
                  <a:schemeClr val="tx1"/>
                </a:solidFill>
                <a:effectLst>
                  <a:outerShdw blurRad="38100" dist="19050" dir="2700000" algn="tl" rotWithShape="0">
                    <a:schemeClr val="dk1">
                      <a:alpha val="40000"/>
                    </a:schemeClr>
                  </a:outerShdw>
                </a:effectLst>
              </a:rPr>
              <a:t>Scholars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7799176" y="3628025"/>
            <a:ext cx="2435282" cy="830997"/>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Liberal-Critical</a:t>
            </a:r>
          </a:p>
          <a:p>
            <a:pPr algn="ctr"/>
            <a:r>
              <a:rPr lang="en-US" sz="2400" dirty="0" smtClean="0">
                <a:ln w="0"/>
                <a:effectLst>
                  <a:outerShdw blurRad="38100" dist="19050" dir="2700000" algn="tl" rotWithShape="0">
                    <a:schemeClr val="dk1">
                      <a:alpha val="40000"/>
                    </a:schemeClr>
                  </a:outerShdw>
                </a:effectLst>
              </a:rPr>
              <a:t>Commentators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7799176" y="5066314"/>
            <a:ext cx="2815519" cy="830997"/>
          </a:xfrm>
          <a:prstGeom prst="rect">
            <a:avLst/>
          </a:prstGeom>
          <a:noFill/>
        </p:spPr>
        <p:txBody>
          <a:bodyPr wrap="square" rtlCol="0">
            <a:spAutoFit/>
          </a:bodyPr>
          <a:lstStyle/>
          <a:p>
            <a:r>
              <a:rPr lang="en-US" sz="2400" dirty="0" smtClean="0"/>
              <a:t>Don’t believe it  really happened</a:t>
            </a:r>
            <a:endParaRPr lang="en-US" sz="2400" dirty="0"/>
          </a:p>
        </p:txBody>
      </p:sp>
    </p:spTree>
    <p:custDataLst>
      <p:tags r:id="rId1"/>
    </p:custDataLst>
    <p:extLst>
      <p:ext uri="{BB962C8B-B14F-4D97-AF65-F5344CB8AC3E}">
        <p14:creationId xmlns:p14="http://schemas.microsoft.com/office/powerpoint/2010/main" val="429031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up)">
                                      <p:cBhvr>
                                        <p:cTn id="15" dur="500"/>
                                        <p:tgtEl>
                                          <p:spTgt spid="9">
                                            <p:txEl>
                                              <p:pRg st="0" end="0"/>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up)">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Thesis: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a:p>
            <a:pPr marL="342900" indent="-342900">
              <a:buAutoNum type="arabicPeriod"/>
            </a:pPr>
            <a:r>
              <a:rPr lang="en-US" sz="2400" dirty="0" smtClean="0"/>
              <a:t>Non-literal / Symbolic</a:t>
            </a:r>
          </a:p>
          <a:p>
            <a:pPr marL="548640" lvl="2" indent="0">
              <a:buNone/>
            </a:pPr>
            <a:r>
              <a:rPr lang="en-US" sz="2000" dirty="0" smtClean="0"/>
              <a:t>Non-historical account written to teach theological truth</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Oval 3"/>
          <p:cNvSpPr/>
          <p:nvPr/>
        </p:nvSpPr>
        <p:spPr>
          <a:xfrm>
            <a:off x="3707026" y="1844842"/>
            <a:ext cx="4538616" cy="13314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83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Thesis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r>
              <a:rPr lang="en-US" sz="2400" dirty="0" smtClean="0"/>
              <a:t>Only the traditional position of a literal, universal world-wide Flood does full justice to the biblical data</a:t>
            </a:r>
          </a:p>
          <a:p>
            <a:endParaRPr lang="en-US" sz="2400" dirty="0" smtClean="0"/>
          </a:p>
          <a:p>
            <a:r>
              <a:rPr lang="en-US" sz="2400" dirty="0" smtClean="0"/>
              <a:t>Universal interpretation is crucial for Flood theology </a:t>
            </a:r>
          </a:p>
          <a:p>
            <a:pPr lvl="1"/>
            <a:r>
              <a:rPr lang="en-US" sz="2200" dirty="0" smtClean="0"/>
              <a:t>in Genesis </a:t>
            </a:r>
          </a:p>
          <a:p>
            <a:pPr lvl="1"/>
            <a:r>
              <a:rPr lang="en-US" sz="2200" dirty="0" smtClean="0"/>
              <a:t>In the theological implications drawn by later biblical writers</a:t>
            </a:r>
          </a:p>
          <a:p>
            <a:pPr marL="0" indent="0">
              <a:buNone/>
            </a:pPr>
            <a:endParaRPr lang="en-US" sz="2400" dirty="0"/>
          </a:p>
          <a:p>
            <a:pPr marL="0"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srgbClr val="FFFF00"/>
                </a:solidFill>
              </a:rPr>
              <a:t>Conflicting Schools of Interpretation</a:t>
            </a:r>
            <a:endParaRPr lang="en-US" sz="1600" dirty="0">
              <a:solidFill>
                <a:srgbClr val="FFFF00"/>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172202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Biblical terminology</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400" dirty="0" smtClean="0"/>
              <a:t>Specific, all-inclusive terminology</a:t>
            </a:r>
          </a:p>
          <a:p>
            <a:pPr marL="0" indent="0">
              <a:buNone/>
            </a:pPr>
            <a:r>
              <a:rPr lang="en-US" sz="2400" dirty="0" smtClean="0"/>
              <a:t>Articles by Gerhard Hasel:</a:t>
            </a:r>
          </a:p>
          <a:p>
            <a:r>
              <a:rPr lang="en-US" sz="2400" dirty="0" smtClean="0"/>
              <a:t>The Fountains of the Great Deep</a:t>
            </a:r>
          </a:p>
          <a:p>
            <a:pPr lvl="1"/>
            <a:r>
              <a:rPr lang="en-US" sz="2200" dirty="0" smtClean="0"/>
              <a:t>Origins 1:67-72 (1974)</a:t>
            </a:r>
          </a:p>
          <a:p>
            <a:r>
              <a:rPr lang="en-US" sz="2400" dirty="0" smtClean="0"/>
              <a:t>The Biblical View of the Extent of the Flood</a:t>
            </a:r>
          </a:p>
          <a:p>
            <a:pPr lvl="1"/>
            <a:r>
              <a:rPr lang="en-US" sz="2200" dirty="0" smtClean="0"/>
              <a:t>Origins 2:77-95 (1975)</a:t>
            </a:r>
          </a:p>
          <a:p>
            <a:r>
              <a:rPr lang="en-US" sz="2400" dirty="0" smtClean="0"/>
              <a:t>Some Issues Regarding the Nature and Universality of the Genesis Flood Narrative</a:t>
            </a:r>
          </a:p>
          <a:p>
            <a:pPr lvl="1"/>
            <a:r>
              <a:rPr lang="en-US" sz="2200" dirty="0" smtClean="0"/>
              <a:t>Origins 5:83-98 (1978)</a:t>
            </a:r>
            <a:endParaRPr lang="en-US" sz="2200" dirty="0"/>
          </a:p>
          <a:p>
            <a:pPr marL="0"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367091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Biblical terminology</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400" dirty="0" smtClean="0"/>
              <a:t>8 terms or phrases from Genesis 6-9</a:t>
            </a:r>
          </a:p>
          <a:p>
            <a:pPr marL="0" indent="0">
              <a:buNone/>
            </a:pPr>
            <a:endParaRPr lang="en-US" sz="2400" dirty="0" smtClean="0"/>
          </a:p>
          <a:p>
            <a:pPr marL="0" indent="0">
              <a:buNone/>
            </a:pPr>
            <a:r>
              <a:rPr lang="en-US" sz="2400" dirty="0" smtClean="0"/>
              <a:t>Most echoing counterparts in creation account</a:t>
            </a:r>
          </a:p>
          <a:p>
            <a:pPr marL="0" indent="0">
              <a:buNone/>
            </a:pPr>
            <a:endParaRPr lang="en-US" sz="2400" dirty="0" smtClean="0"/>
          </a:p>
          <a:p>
            <a:pPr marL="0" indent="0">
              <a:buNone/>
            </a:pPr>
            <a:r>
              <a:rPr lang="en-US" sz="2400" dirty="0" smtClean="0"/>
              <a:t>Indicate universality</a:t>
            </a: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solidFill>
                  <a:srgbClr val="FFFF00"/>
                </a:solidFill>
              </a:rPr>
              <a:t>Every living </a:t>
            </a:r>
            <a:r>
              <a:rPr lang="en-US" sz="1400" dirty="0">
                <a:solidFill>
                  <a:srgbClr val="FFFF00"/>
                </a:solidFill>
              </a:rPr>
              <a:t>t</a:t>
            </a:r>
            <a:r>
              <a:rPr lang="en-US" sz="1400" dirty="0" smtClean="0">
                <a:solidFill>
                  <a:srgbClr val="FFFF00"/>
                </a:solidFill>
              </a:rPr>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srgbClr val="FFFF00"/>
                </a:solidFill>
              </a:rPr>
              <a:t>All the fountains of the Great Deep</a:t>
            </a:r>
          </a:p>
          <a:p>
            <a:pPr marL="285750" indent="-285750">
              <a:buFont typeface="Arial" panose="020B0604020202020204" pitchFamily="34" charset="0"/>
              <a:buChar char="•"/>
            </a:pPr>
            <a:r>
              <a:rPr lang="en-US" sz="1400" dirty="0" smtClean="0">
                <a:solidFill>
                  <a:srgbClr val="FFFF00"/>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77124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6">
                                            <p:txEl>
                                              <p:pRg st="7" end="7"/>
                                            </p:txEl>
                                          </p:spTgt>
                                        </p:tgtEl>
                                        <p:attrNameLst>
                                          <p:attrName>style.visibility</p:attrName>
                                        </p:attrNameLst>
                                      </p:cBhvr>
                                      <p:to>
                                        <p:strVal val="visible"/>
                                      </p:to>
                                    </p:set>
                                    <p:animEffect transition="in" filter="wipe(up)">
                                      <p:cBhvr>
                                        <p:cTn id="11" dur="1000"/>
                                        <p:tgtEl>
                                          <p:spTgt spid="6">
                                            <p:txEl>
                                              <p:pRg st="7" end="7"/>
                                            </p:txEl>
                                          </p:spTgt>
                                        </p:tgtEl>
                                      </p:cBhvr>
                                    </p:animEffect>
                                  </p:childTnLst>
                                </p:cTn>
                              </p:par>
                              <p:par>
                                <p:cTn id="12" presetID="22" presetClass="entr" presetSubtype="1" fill="hold" nodeType="withEffect">
                                  <p:stCondLst>
                                    <p:cond delay="1000"/>
                                  </p:stCondLst>
                                  <p:childTnLst>
                                    <p:set>
                                      <p:cBhvr>
                                        <p:cTn id="13" dur="1" fill="hold">
                                          <p:stCondLst>
                                            <p:cond delay="0"/>
                                          </p:stCondLst>
                                        </p:cTn>
                                        <p:tgtEl>
                                          <p:spTgt spid="6">
                                            <p:txEl>
                                              <p:pRg st="8" end="8"/>
                                            </p:txEl>
                                          </p:spTgt>
                                        </p:tgtEl>
                                        <p:attrNameLst>
                                          <p:attrName>style.visibility</p:attrName>
                                        </p:attrNameLst>
                                      </p:cBhvr>
                                      <p:to>
                                        <p:strVal val="visible"/>
                                      </p:to>
                                    </p:set>
                                    <p:animEffect transition="in" filter="wipe(up)">
                                      <p:cBhvr>
                                        <p:cTn id="14" dur="1000"/>
                                        <p:tgtEl>
                                          <p:spTgt spid="6">
                                            <p:txEl>
                                              <p:pRg st="8" end="8"/>
                                            </p:txEl>
                                          </p:spTgt>
                                        </p:tgtEl>
                                      </p:cBhvr>
                                    </p:animEffect>
                                  </p:childTnLst>
                                </p:cTn>
                              </p:par>
                              <p:par>
                                <p:cTn id="15" presetID="22" presetClass="entr" presetSubtype="1" fill="hold" nodeType="withEffect">
                                  <p:stCondLst>
                                    <p:cond delay="100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wipe(up)">
                                      <p:cBhvr>
                                        <p:cTn id="17" dur="1000"/>
                                        <p:tgtEl>
                                          <p:spTgt spid="6">
                                            <p:txEl>
                                              <p:pRg st="9" end="9"/>
                                            </p:txEl>
                                          </p:spTgt>
                                        </p:tgtEl>
                                      </p:cBhvr>
                                    </p:animEffect>
                                  </p:childTnLst>
                                </p:cTn>
                              </p:par>
                              <p:par>
                                <p:cTn id="18" presetID="22" presetClass="entr" presetSubtype="1" fill="hold" nodeType="withEffect">
                                  <p:stCondLst>
                                    <p:cond delay="1000"/>
                                  </p:stCondLst>
                                  <p:childTnLst>
                                    <p:set>
                                      <p:cBhvr>
                                        <p:cTn id="19" dur="1" fill="hold">
                                          <p:stCondLst>
                                            <p:cond delay="0"/>
                                          </p:stCondLst>
                                        </p:cTn>
                                        <p:tgtEl>
                                          <p:spTgt spid="6">
                                            <p:txEl>
                                              <p:pRg st="10" end="10"/>
                                            </p:txEl>
                                          </p:spTgt>
                                        </p:tgtEl>
                                        <p:attrNameLst>
                                          <p:attrName>style.visibility</p:attrName>
                                        </p:attrNameLst>
                                      </p:cBhvr>
                                      <p:to>
                                        <p:strVal val="visible"/>
                                      </p:to>
                                    </p:set>
                                    <p:animEffect transition="in" filter="wipe(up)">
                                      <p:cBhvr>
                                        <p:cTn id="20" dur="1000"/>
                                        <p:tgtEl>
                                          <p:spTgt spid="6">
                                            <p:txEl>
                                              <p:pRg st="10" end="10"/>
                                            </p:txEl>
                                          </p:spTgt>
                                        </p:tgtEl>
                                      </p:cBhvr>
                                    </p:animEffect>
                                  </p:childTnLst>
                                </p:cTn>
                              </p:par>
                              <p:par>
                                <p:cTn id="21" presetID="22" presetClass="entr" presetSubtype="1" fill="hold" nodeType="withEffect">
                                  <p:stCondLst>
                                    <p:cond delay="1000"/>
                                  </p:stCondLst>
                                  <p:childTnLst>
                                    <p:set>
                                      <p:cBhvr>
                                        <p:cTn id="22" dur="1" fill="hold">
                                          <p:stCondLst>
                                            <p:cond delay="0"/>
                                          </p:stCondLst>
                                        </p:cTn>
                                        <p:tgtEl>
                                          <p:spTgt spid="6">
                                            <p:txEl>
                                              <p:pRg st="11" end="11"/>
                                            </p:txEl>
                                          </p:spTgt>
                                        </p:tgtEl>
                                        <p:attrNameLst>
                                          <p:attrName>style.visibility</p:attrName>
                                        </p:attrNameLst>
                                      </p:cBhvr>
                                      <p:to>
                                        <p:strVal val="visible"/>
                                      </p:to>
                                    </p:set>
                                    <p:animEffect transition="in" filter="wipe(up)">
                                      <p:cBhvr>
                                        <p:cTn id="23" dur="1000"/>
                                        <p:tgtEl>
                                          <p:spTgt spid="6">
                                            <p:txEl>
                                              <p:pRg st="11" end="11"/>
                                            </p:txEl>
                                          </p:spTgt>
                                        </p:tgtEl>
                                      </p:cBhvr>
                                    </p:animEffect>
                                  </p:childTnLst>
                                </p:cTn>
                              </p:par>
                              <p:par>
                                <p:cTn id="24" presetID="22" presetClass="entr" presetSubtype="1" fill="hold" nodeType="withEffect">
                                  <p:stCondLst>
                                    <p:cond delay="1000"/>
                                  </p:stCondLst>
                                  <p:childTnLst>
                                    <p:set>
                                      <p:cBhvr>
                                        <p:cTn id="25" dur="1" fill="hold">
                                          <p:stCondLst>
                                            <p:cond delay="0"/>
                                          </p:stCondLst>
                                        </p:cTn>
                                        <p:tgtEl>
                                          <p:spTgt spid="6">
                                            <p:txEl>
                                              <p:pRg st="12" end="12"/>
                                            </p:txEl>
                                          </p:spTgt>
                                        </p:tgtEl>
                                        <p:attrNameLst>
                                          <p:attrName>style.visibility</p:attrName>
                                        </p:attrNameLst>
                                      </p:cBhvr>
                                      <p:to>
                                        <p:strVal val="visible"/>
                                      </p:to>
                                    </p:set>
                                    <p:animEffect transition="in" filter="wipe(up)">
                                      <p:cBhvr>
                                        <p:cTn id="26" dur="1000"/>
                                        <p:tgtEl>
                                          <p:spTgt spid="6">
                                            <p:txEl>
                                              <p:pRg st="12" end="12"/>
                                            </p:txEl>
                                          </p:spTgt>
                                        </p:tgtEl>
                                      </p:cBhvr>
                                    </p:animEffect>
                                  </p:childTnLst>
                                </p:cTn>
                              </p:par>
                              <p:par>
                                <p:cTn id="27" presetID="22" presetClass="entr" presetSubtype="1" fill="hold" nodeType="withEffect">
                                  <p:stCondLst>
                                    <p:cond delay="1000"/>
                                  </p:stCondLst>
                                  <p:childTnLst>
                                    <p:set>
                                      <p:cBhvr>
                                        <p:cTn id="28" dur="1" fill="hold">
                                          <p:stCondLst>
                                            <p:cond delay="0"/>
                                          </p:stCondLst>
                                        </p:cTn>
                                        <p:tgtEl>
                                          <p:spTgt spid="6">
                                            <p:txEl>
                                              <p:pRg st="13" end="13"/>
                                            </p:txEl>
                                          </p:spTgt>
                                        </p:tgtEl>
                                        <p:attrNameLst>
                                          <p:attrName>style.visibility</p:attrName>
                                        </p:attrNameLst>
                                      </p:cBhvr>
                                      <p:to>
                                        <p:strVal val="visible"/>
                                      </p:to>
                                    </p:set>
                                    <p:animEffect transition="in" filter="wipe(up)">
                                      <p:cBhvr>
                                        <p:cTn id="29" dur="1000"/>
                                        <p:tgtEl>
                                          <p:spTgt spid="6">
                                            <p:txEl>
                                              <p:pRg st="13" end="13"/>
                                            </p:txEl>
                                          </p:spTgt>
                                        </p:tgtEl>
                                      </p:cBhvr>
                                    </p:animEffect>
                                  </p:childTnLst>
                                </p:cTn>
                              </p:par>
                              <p:par>
                                <p:cTn id="30" presetID="22" presetClass="entr" presetSubtype="1" fill="hold" nodeType="withEffect">
                                  <p:stCondLst>
                                    <p:cond delay="1000"/>
                                  </p:stCondLst>
                                  <p:childTnLst>
                                    <p:set>
                                      <p:cBhvr>
                                        <p:cTn id="31" dur="1" fill="hold">
                                          <p:stCondLst>
                                            <p:cond delay="0"/>
                                          </p:stCondLst>
                                        </p:cTn>
                                        <p:tgtEl>
                                          <p:spTgt spid="6">
                                            <p:txEl>
                                              <p:pRg st="14" end="14"/>
                                            </p:txEl>
                                          </p:spTgt>
                                        </p:tgtEl>
                                        <p:attrNameLst>
                                          <p:attrName>style.visibility</p:attrName>
                                        </p:attrNameLst>
                                      </p:cBhvr>
                                      <p:to>
                                        <p:strVal val="visible"/>
                                      </p:to>
                                    </p:set>
                                    <p:animEffect transition="in" filter="wipe(up)">
                                      <p:cBhvr>
                                        <p:cTn id="32" dur="1000"/>
                                        <p:tgtEl>
                                          <p:spTgt spid="6">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“Earth” – ha </a:t>
            </a:r>
            <a:r>
              <a:rPr lang="en-US" dirty="0" err="1" smtClean="0"/>
              <a:t>ares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000" dirty="0"/>
              <a:t>Appears by itself or in phrases a total of </a:t>
            </a:r>
            <a:r>
              <a:rPr lang="en-US" sz="2000" b="1" dirty="0"/>
              <a:t>46 times </a:t>
            </a:r>
            <a:endParaRPr lang="en-US" sz="2000" b="1" dirty="0" smtClean="0"/>
          </a:p>
          <a:p>
            <a:pPr lvl="1"/>
            <a:r>
              <a:rPr lang="en-US" sz="1800" dirty="0"/>
              <a:t>“God saw the </a:t>
            </a:r>
            <a:r>
              <a:rPr lang="en-US" sz="1800" b="1" dirty="0"/>
              <a:t>earth</a:t>
            </a:r>
            <a:r>
              <a:rPr lang="en-US" sz="1800" dirty="0"/>
              <a:t>” (Genesis 6:12)</a:t>
            </a:r>
          </a:p>
          <a:p>
            <a:pPr lvl="1"/>
            <a:r>
              <a:rPr lang="en-US" sz="1800" dirty="0"/>
              <a:t>The “</a:t>
            </a:r>
            <a:r>
              <a:rPr lang="en-US" sz="1800" b="1" dirty="0"/>
              <a:t>earth</a:t>
            </a:r>
            <a:r>
              <a:rPr lang="en-US" sz="1800" dirty="0"/>
              <a:t> was corrupt in God’s sight” (6:11)</a:t>
            </a:r>
          </a:p>
          <a:p>
            <a:pPr lvl="1"/>
            <a:r>
              <a:rPr lang="en-US" sz="1800" dirty="0"/>
              <a:t>The “</a:t>
            </a:r>
            <a:r>
              <a:rPr lang="en-US" sz="1800" b="1" dirty="0"/>
              <a:t>earth</a:t>
            </a:r>
            <a:r>
              <a:rPr lang="en-US" sz="1800" dirty="0"/>
              <a:t> was filled with violence” (6:11, 13)</a:t>
            </a:r>
          </a:p>
          <a:p>
            <a:pPr lvl="1"/>
            <a:r>
              <a:rPr lang="en-US" sz="1800" dirty="0"/>
              <a:t>God decreed to “destroy them [all flesh] with the </a:t>
            </a:r>
            <a:r>
              <a:rPr lang="en-US" sz="1800" b="1" dirty="0"/>
              <a:t>earth</a:t>
            </a:r>
            <a:r>
              <a:rPr lang="en-US" sz="1800" dirty="0"/>
              <a:t>” (6:13) by bringing a flood of waters “upon the </a:t>
            </a:r>
            <a:r>
              <a:rPr lang="en-US" sz="1800" b="1" dirty="0"/>
              <a:t>earth</a:t>
            </a:r>
            <a:r>
              <a:rPr lang="en-US" sz="1800" dirty="0"/>
              <a:t>” (6:17)</a:t>
            </a:r>
          </a:p>
          <a:p>
            <a:pPr lvl="1"/>
            <a:r>
              <a:rPr lang="en-US" sz="1800" dirty="0"/>
              <a:t>The aim of the flood is that “everything that is on earth shall die.” (6:17)</a:t>
            </a:r>
          </a:p>
          <a:p>
            <a:pPr marL="0" indent="0">
              <a:buNone/>
            </a:pPr>
            <a:r>
              <a:rPr lang="en-US" sz="2000" dirty="0" smtClean="0"/>
              <a:t>Parallels usage of term in world-wide creation account</a:t>
            </a:r>
          </a:p>
          <a:p>
            <a:pPr lvl="1"/>
            <a:r>
              <a:rPr lang="en-US" dirty="0" smtClean="0"/>
              <a:t>“In the beginning God created the heaven and the </a:t>
            </a:r>
            <a:r>
              <a:rPr lang="en-US" b="1" dirty="0" smtClean="0"/>
              <a:t>earth</a:t>
            </a:r>
            <a:r>
              <a:rPr lang="en-US" dirty="0" smtClean="0"/>
              <a:t>” (1:1)</a:t>
            </a:r>
          </a:p>
          <a:p>
            <a:pPr lvl="1"/>
            <a:r>
              <a:rPr lang="en-US" dirty="0" smtClean="0"/>
              <a:t>“And the </a:t>
            </a:r>
            <a:r>
              <a:rPr lang="en-US" b="1" dirty="0" smtClean="0"/>
              <a:t>earth </a:t>
            </a:r>
            <a:r>
              <a:rPr lang="en-US" dirty="0" smtClean="0"/>
              <a:t>was without form…” (1:2)</a:t>
            </a:r>
          </a:p>
          <a:p>
            <a:pPr lvl="1"/>
            <a:r>
              <a:rPr lang="en-US" dirty="0" smtClean="0"/>
              <a:t>“And God called the dry land </a:t>
            </a:r>
            <a:r>
              <a:rPr lang="en-US" b="1" dirty="0" smtClean="0"/>
              <a:t>Earth</a:t>
            </a:r>
            <a:r>
              <a:rPr lang="en-US" dirty="0" smtClean="0"/>
              <a:t>.” (1:10)</a:t>
            </a:r>
          </a:p>
          <a:p>
            <a:pPr lvl="1"/>
            <a:endParaRPr lang="en-US" dirty="0" smtClean="0"/>
          </a:p>
          <a:p>
            <a:pPr marL="0" indent="0">
              <a:buNone/>
            </a:pPr>
            <a:endParaRPr lang="en-US" sz="2000" dirty="0"/>
          </a:p>
          <a:p>
            <a:pPr marL="0"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Rectangle 3"/>
          <p:cNvSpPr/>
          <p:nvPr/>
        </p:nvSpPr>
        <p:spPr>
          <a:xfrm rot="20690330">
            <a:off x="4798996" y="3377239"/>
            <a:ext cx="6000362" cy="923330"/>
          </a:xfrm>
          <a:prstGeom prst="rect">
            <a:avLst/>
          </a:prstGeom>
          <a:solidFill>
            <a:schemeClr val="bg1">
              <a:lumMod val="65000"/>
            </a:schemeClr>
          </a:solid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Universal Context</a:t>
            </a:r>
            <a:endParaRPr lang="en-US" sz="5400" b="0" cap="none" spc="0" dirty="0">
              <a:ln w="0"/>
              <a:solidFill>
                <a:srgbClr val="FFFF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57896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up)">
                                      <p:cBhvr>
                                        <p:cTn id="7" dur="500"/>
                                        <p:tgtEl>
                                          <p:spTgt spid="3">
                                            <p:txEl>
                                              <p:pRg st="6" end="6"/>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up)">
                                      <p:cBhvr>
                                        <p:cTn id="10" dur="500"/>
                                        <p:tgtEl>
                                          <p:spTgt spid="3">
                                            <p:txEl>
                                              <p:pRg st="7" end="7"/>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up)">
                                      <p:cBhvr>
                                        <p:cTn id="13" dur="500"/>
                                        <p:tgtEl>
                                          <p:spTgt spid="3">
                                            <p:txEl>
                                              <p:pRg st="8" end="8"/>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up)">
                                      <p:cBhvr>
                                        <p:cTn id="16" dur="5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What this article is about</a:t>
            </a:r>
            <a:endParaRPr lang="en-US" dirty="0"/>
          </a:p>
        </p:txBody>
      </p:sp>
      <p:sp>
        <p:nvSpPr>
          <p:cNvPr id="3" name="Content Placeholder 2"/>
          <p:cNvSpPr>
            <a:spLocks noGrp="1"/>
          </p:cNvSpPr>
          <p:nvPr>
            <p:ph idx="1"/>
          </p:nvPr>
        </p:nvSpPr>
        <p:spPr>
          <a:xfrm>
            <a:off x="4077734" y="1803574"/>
            <a:ext cx="7442886" cy="4518397"/>
          </a:xfrm>
        </p:spPr>
        <p:txBody>
          <a:bodyPr>
            <a:noAutofit/>
          </a:bodyPr>
          <a:lstStyle/>
          <a:p>
            <a:r>
              <a:rPr lang="en-US" sz="2400" dirty="0" smtClean="0"/>
              <a:t>The extent of the Flood vigorously debated</a:t>
            </a:r>
          </a:p>
          <a:p>
            <a:endParaRPr lang="en-US" sz="1400" dirty="0" smtClean="0"/>
          </a:p>
          <a:p>
            <a:r>
              <a:rPr lang="en-US" sz="2400" dirty="0" smtClean="0"/>
              <a:t>A universal Flood is necessary to explain the existence of the geologic column</a:t>
            </a:r>
          </a:p>
          <a:p>
            <a:endParaRPr lang="en-US" sz="1400" dirty="0" smtClean="0"/>
          </a:p>
          <a:p>
            <a:r>
              <a:rPr lang="en-US" sz="2400" dirty="0" smtClean="0"/>
              <a:t>THESIS:  Only a worldwide Flood does full justice to all the relevant biblical data</a:t>
            </a:r>
          </a:p>
          <a:p>
            <a:endParaRPr lang="en-US" sz="1400" dirty="0" smtClean="0"/>
          </a:p>
          <a:p>
            <a:r>
              <a:rPr lang="en-US" sz="2400" dirty="0" smtClean="0"/>
              <a:t>Author summarizes </a:t>
            </a:r>
            <a:r>
              <a:rPr lang="en-US" sz="2400" b="1" dirty="0" smtClean="0">
                <a:solidFill>
                  <a:srgbClr val="C00000"/>
                </a:solidFill>
              </a:rPr>
              <a:t>22</a:t>
            </a:r>
            <a:r>
              <a:rPr lang="en-US" sz="2400" dirty="0" smtClean="0"/>
              <a:t> lines of biblical evidence which support the universality of the Flood</a:t>
            </a:r>
            <a:endParaRPr lang="en-US" sz="2400" dirty="0"/>
          </a:p>
        </p:txBody>
      </p:sp>
      <p:sp>
        <p:nvSpPr>
          <p:cNvPr id="6" name="TextBox 5"/>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Conflicting Schools of Interpretation</a:t>
            </a:r>
          </a:p>
          <a:p>
            <a:endParaRPr lang="en-US" sz="1600" dirty="0" smtClean="0"/>
          </a:p>
          <a:p>
            <a:endParaRPr lang="en-US" sz="1600" dirty="0"/>
          </a:p>
          <a:p>
            <a:endParaRPr lang="en-US" sz="1600" dirty="0" smtClean="0"/>
          </a:p>
          <a:p>
            <a:r>
              <a:rPr lang="en-US" sz="1600" dirty="0" smtClean="0"/>
              <a:t>Biblical Terminology in Genesis 6-9 Indicating Universality</a:t>
            </a:r>
          </a:p>
          <a:p>
            <a:endParaRPr lang="en-US" sz="1600" dirty="0" smtClean="0"/>
          </a:p>
          <a:p>
            <a:endParaRPr lang="en-US" sz="1600" dirty="0" smtClean="0"/>
          </a:p>
          <a:p>
            <a:endParaRPr lang="en-US" sz="1600" dirty="0"/>
          </a:p>
          <a:p>
            <a:r>
              <a:rPr lang="en-US" sz="1600" dirty="0" smtClean="0"/>
              <a:t>Other Biblical Evidence for a Universal Flood</a:t>
            </a:r>
          </a:p>
          <a:p>
            <a:endParaRPr lang="en-US" sz="1400" dirty="0" smtClean="0"/>
          </a:p>
          <a:p>
            <a:pPr lvl="1"/>
            <a:endParaRPr lang="en-US" sz="1600" dirty="0" smtClean="0"/>
          </a:p>
          <a:p>
            <a:pPr lvl="1"/>
            <a:endParaRPr lang="en-US" sz="1600" dirty="0" smtClean="0"/>
          </a:p>
          <a:p>
            <a:r>
              <a:rPr lang="en-US" sz="1600" dirty="0" smtClean="0"/>
              <a:t>Conclusion</a:t>
            </a:r>
          </a:p>
          <a:p>
            <a:endParaRPr lang="en-US" sz="1600" dirty="0" smtClean="0"/>
          </a:p>
          <a:p>
            <a:endParaRPr lang="en-US" sz="1600" dirty="0" smtClean="0"/>
          </a:p>
        </p:txBody>
      </p:sp>
      <p:sp>
        <p:nvSpPr>
          <p:cNvPr id="4" name="Rectangle 3"/>
          <p:cNvSpPr/>
          <p:nvPr/>
        </p:nvSpPr>
        <p:spPr>
          <a:xfrm>
            <a:off x="2653400" y="4370466"/>
            <a:ext cx="950901" cy="923330"/>
          </a:xfrm>
          <a:prstGeom prst="rect">
            <a:avLst/>
          </a:prstGeom>
          <a:no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14</a:t>
            </a:r>
            <a:endParaRPr lang="en-US" sz="5400" b="0" cap="none" spc="0" dirty="0">
              <a:ln w="0"/>
              <a:solidFill>
                <a:srgbClr val="C00000"/>
              </a:solidFill>
              <a:effectLst>
                <a:outerShdw blurRad="38100" dist="19050" dir="2700000" algn="tl" rotWithShape="0">
                  <a:schemeClr val="dk1">
                    <a:alpha val="40000"/>
                  </a:schemeClr>
                </a:outerShdw>
              </a:effectLst>
            </a:endParaRPr>
          </a:p>
        </p:txBody>
      </p:sp>
      <p:sp>
        <p:nvSpPr>
          <p:cNvPr id="7" name="Rectangle 6"/>
          <p:cNvSpPr/>
          <p:nvPr/>
        </p:nvSpPr>
        <p:spPr>
          <a:xfrm>
            <a:off x="3036517" y="2619915"/>
            <a:ext cx="567784" cy="923330"/>
          </a:xfrm>
          <a:prstGeom prst="rect">
            <a:avLst/>
          </a:prstGeom>
          <a:noFill/>
        </p:spPr>
        <p:txBody>
          <a:bodyPr wrap="none" lIns="91440" tIns="45720" rIns="91440" bIns="45720">
            <a:spAutoFit/>
          </a:bodyPr>
          <a:lstStyle/>
          <a:p>
            <a:pPr algn="ctr"/>
            <a:r>
              <a:rPr lang="en-US" sz="5400" dirty="0">
                <a:ln w="0"/>
                <a:solidFill>
                  <a:srgbClr val="C00000"/>
                </a:solidFill>
                <a:effectLst>
                  <a:outerShdw blurRad="38100" dist="19050" dir="2700000" algn="tl" rotWithShape="0">
                    <a:schemeClr val="dk1">
                      <a:alpha val="40000"/>
                    </a:schemeClr>
                  </a:outerShdw>
                </a:effectLst>
              </a:rPr>
              <a:t>8</a:t>
            </a:r>
            <a:endParaRPr lang="en-US" sz="5400" b="0" cap="none" spc="0" dirty="0">
              <a:ln w="0"/>
              <a:solidFill>
                <a:srgbClr val="C000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62023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up)">
                                      <p:cBhvr>
                                        <p:cTn id="17" dur="500"/>
                                        <p:tgtEl>
                                          <p:spTgt spid="3">
                                            <p:txEl>
                                              <p:pRg st="6" end="6"/>
                                            </p:tx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Biblical terminology</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400" dirty="0" smtClean="0"/>
              <a:t>Why not “</a:t>
            </a:r>
            <a:r>
              <a:rPr lang="en-US" sz="2400" i="1" dirty="0" smtClean="0"/>
              <a:t>tebel?”</a:t>
            </a:r>
            <a:endParaRPr lang="en-US" sz="2400" dirty="0" smtClean="0"/>
          </a:p>
          <a:p>
            <a:pPr marL="0" indent="0">
              <a:buNone/>
            </a:pPr>
            <a:endParaRPr lang="en-US" sz="2400" dirty="0"/>
          </a:p>
          <a:p>
            <a:pPr marL="0" indent="0">
              <a:buNone/>
            </a:pPr>
            <a:r>
              <a:rPr lang="en-US" sz="2400" dirty="0" smtClean="0"/>
              <a:t>World as a whole, or dry land in the sense of continents</a:t>
            </a:r>
          </a:p>
          <a:p>
            <a:pPr marL="0" indent="0">
              <a:buNone/>
            </a:pPr>
            <a:endParaRPr lang="en-US" sz="2400" dirty="0"/>
          </a:p>
          <a:p>
            <a:pPr marL="0" indent="0">
              <a:buNone/>
            </a:pPr>
            <a:r>
              <a:rPr lang="en-US" sz="2400" dirty="0" smtClean="0"/>
              <a:t>Because “</a:t>
            </a:r>
            <a:r>
              <a:rPr lang="en-US" sz="2400" i="1" dirty="0" smtClean="0"/>
              <a:t>tebel”</a:t>
            </a:r>
            <a:r>
              <a:rPr lang="en-US" sz="2400" dirty="0" smtClean="0"/>
              <a:t> only appears in poetic texts, nowhere in the narrative portions of the Hebrew Bible</a:t>
            </a: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21986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“Upon </a:t>
            </a:r>
            <a:r>
              <a:rPr lang="en-US" sz="3600" dirty="0" smtClean="0">
                <a:solidFill>
                  <a:schemeClr val="tx1"/>
                </a:solidFill>
              </a:rPr>
              <a:t>the </a:t>
            </a:r>
            <a:r>
              <a:rPr lang="en-US" sz="3600" dirty="0">
                <a:solidFill>
                  <a:schemeClr val="tx1"/>
                </a:solidFill>
              </a:rPr>
              <a:t>face of </a:t>
            </a:r>
            <a:r>
              <a:rPr lang="en-US" sz="3600" dirty="0"/>
              <a:t>all the earth”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902813"/>
              </p:ext>
            </p:extLst>
          </p:nvPr>
        </p:nvGraphicFramePr>
        <p:xfrm>
          <a:off x="4078419" y="2236341"/>
          <a:ext cx="7442200" cy="4114800"/>
        </p:xfrm>
        <a:graphic>
          <a:graphicData uri="http://schemas.openxmlformats.org/drawingml/2006/table">
            <a:tbl>
              <a:tblPr firstRow="1" bandRow="1">
                <a:tableStyleId>{5C22544A-7EE6-4342-B048-85BDC9FD1C3A}</a:tableStyleId>
              </a:tblPr>
              <a:tblGrid>
                <a:gridCol w="1534236">
                  <a:extLst>
                    <a:ext uri="{9D8B030D-6E8A-4147-A177-3AD203B41FA5}">
                      <a16:colId xmlns:a16="http://schemas.microsoft.com/office/drawing/2014/main" xmlns="" val="20000"/>
                    </a:ext>
                  </a:extLst>
                </a:gridCol>
                <a:gridCol w="5907964">
                  <a:extLst>
                    <a:ext uri="{9D8B030D-6E8A-4147-A177-3AD203B41FA5}">
                      <a16:colId xmlns:a16="http://schemas.microsoft.com/office/drawing/2014/main" xmlns="" val="20001"/>
                    </a:ext>
                  </a:extLst>
                </a:gridCol>
              </a:tblGrid>
              <a:tr h="0">
                <a:tc>
                  <a:txBody>
                    <a:bodyPr/>
                    <a:lstStyle/>
                    <a:p>
                      <a:pPr algn="ctr"/>
                      <a:r>
                        <a:rPr lang="en-US" dirty="0" smtClean="0"/>
                        <a:t>References in Genesis</a:t>
                      </a:r>
                      <a:endParaRPr lang="en-US" dirty="0"/>
                    </a:p>
                  </a:txBody>
                  <a:tcPr/>
                </a:tc>
                <a:tc>
                  <a:txBody>
                    <a:bodyPr/>
                    <a:lstStyle/>
                    <a:p>
                      <a:pPr algn="ctr"/>
                      <a:r>
                        <a:rPr lang="en-US" dirty="0" smtClean="0"/>
                        <a:t>Examples of Universal Meaning</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endParaRPr lang="en-US" dirty="0" smtClean="0"/>
                    </a:p>
                    <a:p>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7:3  </a:t>
                      </a:r>
                      <a:r>
                        <a:rPr lang="en-US" sz="1800" dirty="0" smtClean="0"/>
                        <a:t>“to keep their kind alive </a:t>
                      </a:r>
                      <a:r>
                        <a:rPr lang="en-US" sz="1800" b="1" dirty="0" smtClean="0"/>
                        <a:t>upon </a:t>
                      </a:r>
                      <a:r>
                        <a:rPr lang="en-US" sz="1800" b="1" dirty="0" smtClean="0">
                          <a:solidFill>
                            <a:schemeClr val="tx1"/>
                          </a:solidFill>
                        </a:rPr>
                        <a:t>the face of all</a:t>
                      </a:r>
                      <a:r>
                        <a:rPr lang="en-US" sz="1800" b="1" dirty="0" smtClean="0"/>
                        <a:t> the earth</a:t>
                      </a:r>
                      <a:r>
                        <a:rPr lang="en-US" sz="1800" dirty="0" smtClean="0"/>
                        <a:t>”</a:t>
                      </a:r>
                    </a:p>
                  </a:txBody>
                  <a:tcPr/>
                </a:tc>
                <a:extLst>
                  <a:ext uri="{0D108BD9-81ED-4DB2-BD59-A6C34878D82A}">
                    <a16:rowId xmlns:a16="http://schemas.microsoft.com/office/drawing/2014/main" xmlns="" val="10003"/>
                  </a:ext>
                </a:extLst>
              </a:tr>
              <a:tr h="529843">
                <a:tc>
                  <a:txBody>
                    <a:bodyPr/>
                    <a:lstStyle/>
                    <a:p>
                      <a:pPr algn="ctr"/>
                      <a:r>
                        <a:rPr lang="en-US" dirty="0" smtClean="0"/>
                        <a:t>4</a:t>
                      </a:r>
                      <a:endParaRPr lang="en-US" dirty="0"/>
                    </a:p>
                  </a:txBody>
                  <a:tcPr/>
                </a:tc>
                <a:tc>
                  <a:txBody>
                    <a:bodyPr/>
                    <a:lstStyle/>
                    <a:p>
                      <a:r>
                        <a:rPr lang="en-US" dirty="0" smtClean="0"/>
                        <a:t>Genesis 8:9  </a:t>
                      </a:r>
                      <a:r>
                        <a:rPr lang="en-US" sz="1800" dirty="0" smtClean="0"/>
                        <a:t>“there was water </a:t>
                      </a:r>
                      <a:r>
                        <a:rPr lang="en-US" sz="1800" b="1" dirty="0" smtClean="0"/>
                        <a:t>over </a:t>
                      </a:r>
                      <a:r>
                        <a:rPr lang="en-US" sz="1800" b="1" dirty="0" smtClean="0">
                          <a:solidFill>
                            <a:schemeClr val="tx1"/>
                          </a:solidFill>
                        </a:rPr>
                        <a:t>all the face of all </a:t>
                      </a:r>
                      <a:r>
                        <a:rPr lang="en-US" sz="1800" b="1" dirty="0" smtClean="0"/>
                        <a:t>the earth</a:t>
                      </a:r>
                      <a:r>
                        <a:rPr lang="en-US" sz="1800" dirty="0" smtClean="0"/>
                        <a:t>” </a:t>
                      </a:r>
                      <a:endParaRPr lang="en-US" dirty="0"/>
                    </a:p>
                  </a:txBody>
                  <a:tcPr/>
                </a:tc>
                <a:extLst>
                  <a:ext uri="{0D108BD9-81ED-4DB2-BD59-A6C34878D82A}">
                    <a16:rowId xmlns:a16="http://schemas.microsoft.com/office/drawing/2014/main" xmlns="" val="10004"/>
                  </a:ext>
                </a:extLst>
              </a:tr>
              <a:tr h="529843">
                <a:tc>
                  <a:txBody>
                    <a:bodyPr/>
                    <a:lstStyle/>
                    <a:p>
                      <a:pPr algn="ctr"/>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ight Arrow 4"/>
          <p:cNvSpPr/>
          <p:nvPr/>
        </p:nvSpPr>
        <p:spPr>
          <a:xfrm>
            <a:off x="3880446" y="4530422"/>
            <a:ext cx="738850"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3904999" y="5166471"/>
            <a:ext cx="738850"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7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“Upon </a:t>
            </a:r>
            <a:r>
              <a:rPr lang="en-US" sz="3600" dirty="0" smtClean="0">
                <a:solidFill>
                  <a:schemeClr val="tx1"/>
                </a:solidFill>
              </a:rPr>
              <a:t>the </a:t>
            </a:r>
            <a:r>
              <a:rPr lang="en-US" sz="3600" dirty="0">
                <a:solidFill>
                  <a:schemeClr val="tx1"/>
                </a:solidFill>
              </a:rPr>
              <a:t>face of </a:t>
            </a:r>
            <a:r>
              <a:rPr lang="en-US" sz="3600" dirty="0"/>
              <a:t>all the earth”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823123"/>
              </p:ext>
            </p:extLst>
          </p:nvPr>
        </p:nvGraphicFramePr>
        <p:xfrm>
          <a:off x="4078419" y="2236341"/>
          <a:ext cx="7442200" cy="4004563"/>
        </p:xfrm>
        <a:graphic>
          <a:graphicData uri="http://schemas.openxmlformats.org/drawingml/2006/table">
            <a:tbl>
              <a:tblPr firstRow="1" bandRow="1">
                <a:tableStyleId>{5C22544A-7EE6-4342-B048-85BDC9FD1C3A}</a:tableStyleId>
              </a:tblPr>
              <a:tblGrid>
                <a:gridCol w="1534236">
                  <a:extLst>
                    <a:ext uri="{9D8B030D-6E8A-4147-A177-3AD203B41FA5}">
                      <a16:colId xmlns:a16="http://schemas.microsoft.com/office/drawing/2014/main" xmlns="" val="20000"/>
                    </a:ext>
                  </a:extLst>
                </a:gridCol>
                <a:gridCol w="5907964">
                  <a:extLst>
                    <a:ext uri="{9D8B030D-6E8A-4147-A177-3AD203B41FA5}">
                      <a16:colId xmlns:a16="http://schemas.microsoft.com/office/drawing/2014/main" xmlns="" val="20001"/>
                    </a:ext>
                  </a:extLst>
                </a:gridCol>
              </a:tblGrid>
              <a:tr h="0">
                <a:tc>
                  <a:txBody>
                    <a:bodyPr/>
                    <a:lstStyle/>
                    <a:p>
                      <a:pPr algn="ctr"/>
                      <a:r>
                        <a:rPr lang="en-US" dirty="0" smtClean="0"/>
                        <a:t>References in Genesis</a:t>
                      </a:r>
                      <a:endParaRPr lang="en-US" dirty="0"/>
                    </a:p>
                  </a:txBody>
                  <a:tcPr/>
                </a:tc>
                <a:tc>
                  <a:txBody>
                    <a:bodyPr/>
                    <a:lstStyle/>
                    <a:p>
                      <a:pPr algn="ctr"/>
                      <a:r>
                        <a:rPr lang="en-US" dirty="0" smtClean="0"/>
                        <a:t>Examples of Universal Meaning</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“Behold, I have given you every plant yielding seed which is </a:t>
                      </a:r>
                      <a:r>
                        <a:rPr lang="en-US" b="1" dirty="0" smtClean="0"/>
                        <a:t>upon</a:t>
                      </a:r>
                      <a:r>
                        <a:rPr lang="en-US" dirty="0" smtClean="0"/>
                        <a:t> </a:t>
                      </a:r>
                      <a:r>
                        <a:rPr lang="en-US" b="1" dirty="0" smtClean="0"/>
                        <a:t>the face of all the earth</a:t>
                      </a:r>
                      <a:r>
                        <a:rPr lang="en-US" dirty="0" smtClean="0"/>
                        <a:t>….” (Gen 1:29)</a:t>
                      </a:r>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endParaRPr lang="en-US" dirty="0" smtClean="0"/>
                    </a:p>
                    <a:p>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7:3  </a:t>
                      </a:r>
                      <a:r>
                        <a:rPr lang="en-US" sz="1800" dirty="0" smtClean="0"/>
                        <a:t>“to keep their kind alive </a:t>
                      </a:r>
                      <a:r>
                        <a:rPr lang="en-US" sz="1800" b="1" dirty="0" smtClean="0"/>
                        <a:t>upon </a:t>
                      </a:r>
                      <a:r>
                        <a:rPr lang="en-US" sz="1800" b="1" dirty="0" smtClean="0">
                          <a:solidFill>
                            <a:schemeClr val="tx1"/>
                          </a:solidFill>
                        </a:rPr>
                        <a:t>the face of all</a:t>
                      </a:r>
                      <a:r>
                        <a:rPr lang="en-US" sz="1800" b="1" dirty="0" smtClean="0"/>
                        <a:t> the earth</a:t>
                      </a:r>
                      <a:r>
                        <a:rPr lang="en-US" sz="1800" dirty="0" smtClean="0"/>
                        <a:t>”</a:t>
                      </a:r>
                    </a:p>
                  </a:txBody>
                  <a:tcPr/>
                </a:tc>
                <a:extLst>
                  <a:ext uri="{0D108BD9-81ED-4DB2-BD59-A6C34878D82A}">
                    <a16:rowId xmlns:a16="http://schemas.microsoft.com/office/drawing/2014/main" xmlns="" val="10003"/>
                  </a:ext>
                </a:extLst>
              </a:tr>
              <a:tr h="529843">
                <a:tc>
                  <a:txBody>
                    <a:bodyPr/>
                    <a:lstStyle/>
                    <a:p>
                      <a:pPr algn="ctr"/>
                      <a:r>
                        <a:rPr lang="en-US" dirty="0" smtClean="0"/>
                        <a:t>4</a:t>
                      </a:r>
                      <a:endParaRPr lang="en-US" dirty="0"/>
                    </a:p>
                  </a:txBody>
                  <a:tcPr/>
                </a:tc>
                <a:tc>
                  <a:txBody>
                    <a:bodyPr/>
                    <a:lstStyle/>
                    <a:p>
                      <a:r>
                        <a:rPr lang="en-US" dirty="0" smtClean="0"/>
                        <a:t>Genesis 8:9  </a:t>
                      </a:r>
                      <a:r>
                        <a:rPr lang="en-US" sz="1800" dirty="0" smtClean="0"/>
                        <a:t>“there was water </a:t>
                      </a:r>
                      <a:r>
                        <a:rPr lang="en-US" sz="1800" b="1" dirty="0" smtClean="0"/>
                        <a:t>over </a:t>
                      </a:r>
                      <a:r>
                        <a:rPr lang="en-US" sz="1800" b="1" dirty="0" smtClean="0">
                          <a:solidFill>
                            <a:schemeClr val="tx1"/>
                          </a:solidFill>
                        </a:rPr>
                        <a:t>all the face of all </a:t>
                      </a:r>
                      <a:r>
                        <a:rPr lang="en-US" sz="1800" b="1" dirty="0" smtClean="0"/>
                        <a:t>the earth</a:t>
                      </a:r>
                      <a:r>
                        <a:rPr lang="en-US" sz="1800" dirty="0" smtClean="0"/>
                        <a:t>” </a:t>
                      </a:r>
                      <a:endParaRPr lang="en-US" dirty="0"/>
                    </a:p>
                  </a:txBody>
                  <a:tcPr/>
                </a:tc>
                <a:extLst>
                  <a:ext uri="{0D108BD9-81ED-4DB2-BD59-A6C34878D82A}">
                    <a16:rowId xmlns:a16="http://schemas.microsoft.com/office/drawing/2014/main" xmlns="" val="10004"/>
                  </a:ext>
                </a:extLst>
              </a:tr>
              <a:tr h="529843">
                <a:tc>
                  <a:txBody>
                    <a:bodyPr/>
                    <a:lstStyle/>
                    <a:p>
                      <a:pPr algn="ctr"/>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ight Arrow 4"/>
          <p:cNvSpPr/>
          <p:nvPr/>
        </p:nvSpPr>
        <p:spPr>
          <a:xfrm>
            <a:off x="3880446" y="3066016"/>
            <a:ext cx="738850"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96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“Upon </a:t>
            </a:r>
            <a:r>
              <a:rPr lang="en-US" sz="3600" dirty="0" smtClean="0">
                <a:solidFill>
                  <a:schemeClr val="tx1"/>
                </a:solidFill>
              </a:rPr>
              <a:t>the </a:t>
            </a:r>
            <a:r>
              <a:rPr lang="en-US" sz="3600" dirty="0">
                <a:solidFill>
                  <a:schemeClr val="tx1"/>
                </a:solidFill>
              </a:rPr>
              <a:t>face of </a:t>
            </a:r>
            <a:r>
              <a:rPr lang="en-US" sz="3600" dirty="0"/>
              <a:t>all the earth”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647399"/>
              </p:ext>
            </p:extLst>
          </p:nvPr>
        </p:nvGraphicFramePr>
        <p:xfrm>
          <a:off x="4078419" y="2236341"/>
          <a:ext cx="7442200" cy="4004563"/>
        </p:xfrm>
        <a:graphic>
          <a:graphicData uri="http://schemas.openxmlformats.org/drawingml/2006/table">
            <a:tbl>
              <a:tblPr firstRow="1" bandRow="1">
                <a:tableStyleId>{5C22544A-7EE6-4342-B048-85BDC9FD1C3A}</a:tableStyleId>
              </a:tblPr>
              <a:tblGrid>
                <a:gridCol w="1534236">
                  <a:extLst>
                    <a:ext uri="{9D8B030D-6E8A-4147-A177-3AD203B41FA5}">
                      <a16:colId xmlns:a16="http://schemas.microsoft.com/office/drawing/2014/main" xmlns="" val="20000"/>
                    </a:ext>
                  </a:extLst>
                </a:gridCol>
                <a:gridCol w="5907964">
                  <a:extLst>
                    <a:ext uri="{9D8B030D-6E8A-4147-A177-3AD203B41FA5}">
                      <a16:colId xmlns:a16="http://schemas.microsoft.com/office/drawing/2014/main" xmlns="" val="20001"/>
                    </a:ext>
                  </a:extLst>
                </a:gridCol>
              </a:tblGrid>
              <a:tr h="0">
                <a:tc>
                  <a:txBody>
                    <a:bodyPr/>
                    <a:lstStyle/>
                    <a:p>
                      <a:pPr algn="ctr"/>
                      <a:r>
                        <a:rPr lang="en-US" dirty="0" smtClean="0"/>
                        <a:t>References in Genesis</a:t>
                      </a:r>
                      <a:endParaRPr lang="en-US" dirty="0"/>
                    </a:p>
                  </a:txBody>
                  <a:tcPr/>
                </a:tc>
                <a:tc>
                  <a:txBody>
                    <a:bodyPr/>
                    <a:lstStyle/>
                    <a:p>
                      <a:pPr algn="ctr"/>
                      <a:r>
                        <a:rPr lang="en-US" dirty="0" smtClean="0"/>
                        <a:t>Examples of Universal Meaning</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“Behold, I have given you every plant yielding seed which is </a:t>
                      </a:r>
                      <a:r>
                        <a:rPr lang="en-US" b="1" dirty="0" smtClean="0"/>
                        <a:t>upon</a:t>
                      </a:r>
                      <a:r>
                        <a:rPr lang="en-US" dirty="0" smtClean="0"/>
                        <a:t> </a:t>
                      </a:r>
                      <a:r>
                        <a:rPr lang="en-US" b="1" dirty="0" smtClean="0"/>
                        <a:t>the face of all the earth</a:t>
                      </a:r>
                      <a:r>
                        <a:rPr lang="en-US" dirty="0" smtClean="0"/>
                        <a:t>….” (Gen 1:29)</a:t>
                      </a:r>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r>
                        <a:rPr lang="en-US" dirty="0" smtClean="0"/>
                        <a:t>“…I will destroy man whom I have created from the </a:t>
                      </a:r>
                      <a:r>
                        <a:rPr lang="en-US" b="1" dirty="0" smtClean="0"/>
                        <a:t>face of the earth</a:t>
                      </a:r>
                      <a:r>
                        <a:rPr lang="en-US" dirty="0" smtClean="0"/>
                        <a:t>…” (Gen 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7:3  </a:t>
                      </a:r>
                      <a:r>
                        <a:rPr lang="en-US" sz="1800" dirty="0" smtClean="0"/>
                        <a:t>“to keep their kind alive </a:t>
                      </a:r>
                      <a:r>
                        <a:rPr lang="en-US" sz="1800" b="1" dirty="0" smtClean="0"/>
                        <a:t>upon </a:t>
                      </a:r>
                      <a:r>
                        <a:rPr lang="en-US" sz="1800" b="1" dirty="0" smtClean="0">
                          <a:solidFill>
                            <a:schemeClr val="tx1"/>
                          </a:solidFill>
                        </a:rPr>
                        <a:t>the face of all</a:t>
                      </a:r>
                      <a:r>
                        <a:rPr lang="en-US" sz="1800" b="1" dirty="0" smtClean="0"/>
                        <a:t> the earth</a:t>
                      </a:r>
                      <a:r>
                        <a:rPr lang="en-US" sz="1800" dirty="0" smtClean="0"/>
                        <a:t>”</a:t>
                      </a:r>
                    </a:p>
                  </a:txBody>
                  <a:tcPr/>
                </a:tc>
                <a:extLst>
                  <a:ext uri="{0D108BD9-81ED-4DB2-BD59-A6C34878D82A}">
                    <a16:rowId xmlns:a16="http://schemas.microsoft.com/office/drawing/2014/main" xmlns="" val="10003"/>
                  </a:ext>
                </a:extLst>
              </a:tr>
              <a:tr h="529843">
                <a:tc>
                  <a:txBody>
                    <a:bodyPr/>
                    <a:lstStyle/>
                    <a:p>
                      <a:pPr algn="ctr"/>
                      <a:r>
                        <a:rPr lang="en-US" dirty="0" smtClean="0"/>
                        <a:t>4</a:t>
                      </a:r>
                      <a:endParaRPr lang="en-US" dirty="0"/>
                    </a:p>
                  </a:txBody>
                  <a:tcPr/>
                </a:tc>
                <a:tc>
                  <a:txBody>
                    <a:bodyPr/>
                    <a:lstStyle/>
                    <a:p>
                      <a:r>
                        <a:rPr lang="en-US" dirty="0" smtClean="0"/>
                        <a:t>Genesis 8:9  </a:t>
                      </a:r>
                      <a:r>
                        <a:rPr lang="en-US" sz="1800" dirty="0" smtClean="0"/>
                        <a:t>“there was water </a:t>
                      </a:r>
                      <a:r>
                        <a:rPr lang="en-US" sz="1800" b="1" dirty="0" smtClean="0"/>
                        <a:t>over </a:t>
                      </a:r>
                      <a:r>
                        <a:rPr lang="en-US" sz="1800" b="1" dirty="0" smtClean="0">
                          <a:solidFill>
                            <a:schemeClr val="tx1"/>
                          </a:solidFill>
                        </a:rPr>
                        <a:t>all the face of all </a:t>
                      </a:r>
                      <a:r>
                        <a:rPr lang="en-US" sz="1800" b="1" dirty="0" smtClean="0"/>
                        <a:t>the earth</a:t>
                      </a:r>
                      <a:r>
                        <a:rPr lang="en-US" sz="1800" dirty="0" smtClean="0"/>
                        <a:t>” </a:t>
                      </a:r>
                      <a:endParaRPr lang="en-US" dirty="0"/>
                    </a:p>
                  </a:txBody>
                  <a:tcPr/>
                </a:tc>
                <a:extLst>
                  <a:ext uri="{0D108BD9-81ED-4DB2-BD59-A6C34878D82A}">
                    <a16:rowId xmlns:a16="http://schemas.microsoft.com/office/drawing/2014/main" xmlns="" val="10004"/>
                  </a:ext>
                </a:extLst>
              </a:tr>
              <a:tr h="529843">
                <a:tc>
                  <a:txBody>
                    <a:bodyPr/>
                    <a:lstStyle/>
                    <a:p>
                      <a:pPr algn="ctr"/>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a:t>
            </a:r>
            <a:r>
              <a:rPr lang="en-US" sz="1400" dirty="0">
                <a:solidFill>
                  <a:prstClr val="black"/>
                </a:solidFill>
              </a:rPr>
              <a:t>g</a:t>
            </a:r>
            <a:r>
              <a:rPr lang="en-US" sz="1400" dirty="0" smtClean="0">
                <a:solidFill>
                  <a:prstClr val="black"/>
                </a:solidFill>
              </a:rPr>
              <a:t>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ight Arrow 4"/>
          <p:cNvSpPr/>
          <p:nvPr/>
        </p:nvSpPr>
        <p:spPr>
          <a:xfrm>
            <a:off x="3880446" y="3961751"/>
            <a:ext cx="738850"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37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“Upon </a:t>
            </a:r>
            <a:r>
              <a:rPr lang="en-US" sz="3600" dirty="0" smtClean="0">
                <a:solidFill>
                  <a:schemeClr val="tx1"/>
                </a:solidFill>
              </a:rPr>
              <a:t>the face of </a:t>
            </a:r>
            <a:r>
              <a:rPr lang="en-US" sz="3600" dirty="0" smtClean="0"/>
              <a:t>all the earth”</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056910"/>
              </p:ext>
            </p:extLst>
          </p:nvPr>
        </p:nvGraphicFramePr>
        <p:xfrm>
          <a:off x="4078419" y="2236341"/>
          <a:ext cx="7442200" cy="4114800"/>
        </p:xfrm>
        <a:graphic>
          <a:graphicData uri="http://schemas.openxmlformats.org/drawingml/2006/table">
            <a:tbl>
              <a:tblPr firstRow="1" bandRow="1">
                <a:tableStyleId>{5C22544A-7EE6-4342-B048-85BDC9FD1C3A}</a:tableStyleId>
              </a:tblPr>
              <a:tblGrid>
                <a:gridCol w="1534236">
                  <a:extLst>
                    <a:ext uri="{9D8B030D-6E8A-4147-A177-3AD203B41FA5}">
                      <a16:colId xmlns:a16="http://schemas.microsoft.com/office/drawing/2014/main" xmlns="" val="20000"/>
                    </a:ext>
                  </a:extLst>
                </a:gridCol>
                <a:gridCol w="5907964">
                  <a:extLst>
                    <a:ext uri="{9D8B030D-6E8A-4147-A177-3AD203B41FA5}">
                      <a16:colId xmlns:a16="http://schemas.microsoft.com/office/drawing/2014/main" xmlns="" val="20001"/>
                    </a:ext>
                  </a:extLst>
                </a:gridCol>
              </a:tblGrid>
              <a:tr h="0">
                <a:tc>
                  <a:txBody>
                    <a:bodyPr/>
                    <a:lstStyle/>
                    <a:p>
                      <a:pPr algn="ctr"/>
                      <a:r>
                        <a:rPr lang="en-US" dirty="0" smtClean="0"/>
                        <a:t>References in Genesis</a:t>
                      </a:r>
                      <a:endParaRPr lang="en-US" dirty="0"/>
                    </a:p>
                  </a:txBody>
                  <a:tcPr/>
                </a:tc>
                <a:tc>
                  <a:txBody>
                    <a:bodyPr/>
                    <a:lstStyle/>
                    <a:p>
                      <a:pPr algn="ctr"/>
                      <a:r>
                        <a:rPr lang="en-US" dirty="0" smtClean="0"/>
                        <a:t>Examples of Universal Meaning</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“Behold, I have given you every plant yielding seed which is </a:t>
                      </a:r>
                      <a:r>
                        <a:rPr lang="en-US" b="1" dirty="0" smtClean="0"/>
                        <a:t>upon</a:t>
                      </a:r>
                      <a:r>
                        <a:rPr lang="en-US" dirty="0" smtClean="0"/>
                        <a:t> </a:t>
                      </a:r>
                      <a:r>
                        <a:rPr lang="en-US" b="1" dirty="0" smtClean="0"/>
                        <a:t>the face of all the earth</a:t>
                      </a:r>
                      <a:r>
                        <a:rPr lang="en-US" dirty="0" smtClean="0"/>
                        <a:t>….” (Gen 1:29)</a:t>
                      </a:r>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r>
                        <a:rPr lang="en-US" dirty="0" smtClean="0"/>
                        <a:t>“…I will destroy man whom I have created from the </a:t>
                      </a:r>
                      <a:r>
                        <a:rPr lang="en-US" b="1" dirty="0" smtClean="0"/>
                        <a:t>face of the earth</a:t>
                      </a:r>
                      <a:r>
                        <a:rPr lang="en-US" dirty="0" smtClean="0"/>
                        <a:t>…” (Gen 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7:3  </a:t>
                      </a:r>
                      <a:r>
                        <a:rPr lang="en-US" sz="1800" dirty="0" smtClean="0"/>
                        <a:t>“to keep their kind alive </a:t>
                      </a:r>
                      <a:r>
                        <a:rPr lang="en-US" sz="1800" b="1" dirty="0" smtClean="0"/>
                        <a:t>upon </a:t>
                      </a:r>
                      <a:r>
                        <a:rPr lang="en-US" sz="1800" b="1" dirty="0" smtClean="0">
                          <a:solidFill>
                            <a:schemeClr val="tx1"/>
                          </a:solidFill>
                        </a:rPr>
                        <a:t>the face of all</a:t>
                      </a:r>
                      <a:r>
                        <a:rPr lang="en-US" sz="1800" b="1" dirty="0" smtClean="0"/>
                        <a:t> the earth</a:t>
                      </a:r>
                      <a:r>
                        <a:rPr lang="en-US" sz="1800" dirty="0" smtClean="0"/>
                        <a:t>”</a:t>
                      </a:r>
                    </a:p>
                  </a:txBody>
                  <a:tcPr/>
                </a:tc>
                <a:extLst>
                  <a:ext uri="{0D108BD9-81ED-4DB2-BD59-A6C34878D82A}">
                    <a16:rowId xmlns:a16="http://schemas.microsoft.com/office/drawing/2014/main" xmlns="" val="10003"/>
                  </a:ext>
                </a:extLst>
              </a:tr>
              <a:tr h="529843">
                <a:tc>
                  <a:txBody>
                    <a:bodyPr/>
                    <a:lstStyle/>
                    <a:p>
                      <a:pPr algn="ctr"/>
                      <a:r>
                        <a:rPr lang="en-US" dirty="0" smtClean="0"/>
                        <a:t>4</a:t>
                      </a:r>
                      <a:endParaRPr lang="en-US" dirty="0"/>
                    </a:p>
                  </a:txBody>
                  <a:tcPr/>
                </a:tc>
                <a:tc>
                  <a:txBody>
                    <a:bodyPr/>
                    <a:lstStyle/>
                    <a:p>
                      <a:r>
                        <a:rPr lang="en-US" dirty="0" smtClean="0"/>
                        <a:t>Genesis 8:9  </a:t>
                      </a:r>
                      <a:r>
                        <a:rPr lang="en-US" sz="1800" dirty="0" smtClean="0"/>
                        <a:t>“there was water </a:t>
                      </a:r>
                      <a:r>
                        <a:rPr lang="en-US" sz="1800" b="1" dirty="0" smtClean="0"/>
                        <a:t>over </a:t>
                      </a:r>
                      <a:r>
                        <a:rPr lang="en-US" sz="1800" b="1" dirty="0" smtClean="0">
                          <a:solidFill>
                            <a:schemeClr val="tx1"/>
                          </a:solidFill>
                        </a:rPr>
                        <a:t>all the face of all </a:t>
                      </a:r>
                      <a:r>
                        <a:rPr lang="en-US" sz="1800" b="1" dirty="0" smtClean="0"/>
                        <a:t>the earth</a:t>
                      </a:r>
                      <a:r>
                        <a:rPr lang="en-US" sz="1800" dirty="0" smtClean="0"/>
                        <a:t>” </a:t>
                      </a:r>
                      <a:endParaRPr lang="en-US" dirty="0"/>
                    </a:p>
                  </a:txBody>
                  <a:tcPr/>
                </a:tc>
                <a:extLst>
                  <a:ext uri="{0D108BD9-81ED-4DB2-BD59-A6C34878D82A}">
                    <a16:rowId xmlns:a16="http://schemas.microsoft.com/office/drawing/2014/main" xmlns="" val="10004"/>
                  </a:ext>
                </a:extLst>
              </a:tr>
              <a:tr h="529843">
                <a:tc>
                  <a:txBody>
                    <a:bodyPr/>
                    <a:lstStyle/>
                    <a:p>
                      <a:pPr algn="ctr"/>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 dispersed at Tower of Babel by God “upon </a:t>
                      </a:r>
                      <a:r>
                        <a:rPr lang="en-US" b="1" dirty="0" smtClean="0"/>
                        <a:t>the face of all the earth</a:t>
                      </a:r>
                      <a:r>
                        <a:rPr lang="en-US" dirty="0" smtClean="0"/>
                        <a:t>” (Gen 11:4, 8, 9)</a:t>
                      </a:r>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ight Arrow 4"/>
          <p:cNvSpPr/>
          <p:nvPr/>
        </p:nvSpPr>
        <p:spPr>
          <a:xfrm>
            <a:off x="3880446" y="5753227"/>
            <a:ext cx="738850"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20690330">
            <a:off x="4798996" y="3377239"/>
            <a:ext cx="6000362" cy="923330"/>
          </a:xfrm>
          <a:prstGeom prst="rect">
            <a:avLst/>
          </a:prstGeom>
          <a:solidFill>
            <a:schemeClr val="bg1">
              <a:lumMod val="65000"/>
            </a:schemeClr>
          </a:solid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Universal Context</a:t>
            </a:r>
            <a:endParaRPr lang="en-US" sz="5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427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“Upon </a:t>
            </a:r>
            <a:r>
              <a:rPr lang="en-US" sz="3600" dirty="0" smtClean="0">
                <a:solidFill>
                  <a:schemeClr val="tx1"/>
                </a:solidFill>
              </a:rPr>
              <a:t>the </a:t>
            </a:r>
            <a:r>
              <a:rPr lang="en-US" sz="3600" dirty="0">
                <a:solidFill>
                  <a:schemeClr val="tx1"/>
                </a:solidFill>
              </a:rPr>
              <a:t>face of </a:t>
            </a:r>
            <a:r>
              <a:rPr lang="en-US" sz="3600" dirty="0"/>
              <a:t>all the earth”</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3" name="Content Placeholder 2"/>
          <p:cNvSpPr>
            <a:spLocks noGrp="1"/>
          </p:cNvSpPr>
          <p:nvPr>
            <p:ph idx="1"/>
          </p:nvPr>
        </p:nvSpPr>
        <p:spPr>
          <a:xfrm>
            <a:off x="4077734" y="2103120"/>
            <a:ext cx="7047466" cy="3931920"/>
          </a:xfrm>
        </p:spPr>
        <p:txBody>
          <a:bodyPr/>
          <a:lstStyle/>
          <a:p>
            <a:r>
              <a:rPr lang="en-US" dirty="0" smtClean="0"/>
              <a:t>“And God said, ‘See, I have given you every herb that yields seed which is </a:t>
            </a:r>
            <a:r>
              <a:rPr lang="en-US" b="1" dirty="0" smtClean="0"/>
              <a:t>on the face of all the earth</a:t>
            </a:r>
            <a:r>
              <a:rPr lang="en-US" dirty="0" smtClean="0"/>
              <a:t>…’”Gen 1:29</a:t>
            </a:r>
          </a:p>
          <a:p>
            <a:r>
              <a:rPr lang="en-US" dirty="0" smtClean="0"/>
              <a:t>“And they said, ‘Come, let us build ourselves a city…lest we be scattered abroad </a:t>
            </a:r>
            <a:r>
              <a:rPr lang="en-US" b="1" dirty="0" smtClean="0"/>
              <a:t>over the face of the whole earth</a:t>
            </a:r>
            <a:r>
              <a:rPr lang="en-US" dirty="0" smtClean="0"/>
              <a:t>.’” Gen 11:4</a:t>
            </a:r>
          </a:p>
          <a:p>
            <a:r>
              <a:rPr lang="en-US" dirty="0" smtClean="0"/>
              <a:t>“So the Lord scattered them abroad from there </a:t>
            </a:r>
            <a:r>
              <a:rPr lang="en-US" b="1" dirty="0" smtClean="0"/>
              <a:t>over the face of all the earth</a:t>
            </a:r>
            <a:r>
              <a:rPr lang="en-US" dirty="0" smtClean="0"/>
              <a:t>, and they ceased building the city.” Gen 11:8</a:t>
            </a:r>
          </a:p>
          <a:p>
            <a:r>
              <a:rPr lang="en-US" dirty="0" smtClean="0"/>
              <a:t>“Therefore the name is called Babel…and from there the Lord scattered them abroad </a:t>
            </a:r>
            <a:r>
              <a:rPr lang="en-US" b="1" dirty="0" smtClean="0"/>
              <a:t>over the face of all the earth</a:t>
            </a:r>
            <a:r>
              <a:rPr lang="en-US" dirty="0" smtClean="0"/>
              <a:t>.” Gen 11:9</a:t>
            </a:r>
          </a:p>
          <a:p>
            <a:endParaRPr lang="en-US" dirty="0"/>
          </a:p>
        </p:txBody>
      </p:sp>
      <p:sp>
        <p:nvSpPr>
          <p:cNvPr id="4" name="TextBox 3"/>
          <p:cNvSpPr txBox="1"/>
          <p:nvPr/>
        </p:nvSpPr>
        <p:spPr>
          <a:xfrm>
            <a:off x="5235256" y="5477635"/>
            <a:ext cx="4732421" cy="646331"/>
          </a:xfrm>
          <a:prstGeom prst="rect">
            <a:avLst/>
          </a:prstGeom>
          <a:noFill/>
        </p:spPr>
        <p:txBody>
          <a:bodyPr wrap="square" rtlCol="0">
            <a:spAutoFit/>
          </a:bodyPr>
          <a:lstStyle/>
          <a:p>
            <a:pPr algn="ctr"/>
            <a:r>
              <a:rPr lang="en-US" sz="3600" dirty="0" smtClean="0"/>
              <a:t>Universal Sense</a:t>
            </a:r>
            <a:endParaRPr lang="en-US" sz="3600" dirty="0"/>
          </a:p>
        </p:txBody>
      </p:sp>
    </p:spTree>
    <p:custDataLst>
      <p:tags r:id="rId1"/>
    </p:custDataLst>
    <p:extLst>
      <p:ext uri="{BB962C8B-B14F-4D97-AF65-F5344CB8AC3E}">
        <p14:creationId xmlns:p14="http://schemas.microsoft.com/office/powerpoint/2010/main" val="33948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Biblical terminology</a:t>
            </a:r>
            <a:endParaRPr lang="en-US" sz="36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3" name="Content Placeholder 2"/>
          <p:cNvSpPr>
            <a:spLocks noGrp="1"/>
          </p:cNvSpPr>
          <p:nvPr>
            <p:ph idx="1"/>
          </p:nvPr>
        </p:nvSpPr>
        <p:spPr>
          <a:xfrm>
            <a:off x="4077734" y="2103120"/>
            <a:ext cx="7047466" cy="3931920"/>
          </a:xfrm>
        </p:spPr>
        <p:txBody>
          <a:bodyPr>
            <a:normAutofit/>
          </a:bodyPr>
          <a:lstStyle/>
          <a:p>
            <a:r>
              <a:rPr lang="en-US" sz="3600" dirty="0" smtClean="0"/>
              <a:t>There is nothing in the Flood narrative to indicate anything less than universality.</a:t>
            </a:r>
            <a:endParaRPr lang="en-US" sz="3600" dirty="0"/>
          </a:p>
        </p:txBody>
      </p:sp>
    </p:spTree>
    <p:extLst>
      <p:ext uri="{BB962C8B-B14F-4D97-AF65-F5344CB8AC3E}">
        <p14:creationId xmlns:p14="http://schemas.microsoft.com/office/powerpoint/2010/main" val="336744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600" dirty="0" smtClean="0"/>
              <a:t>Biblical terminology</a:t>
            </a:r>
            <a:endParaRPr lang="en-US" sz="36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3" name="Content Placeholder 2"/>
          <p:cNvSpPr>
            <a:spLocks noGrp="1"/>
          </p:cNvSpPr>
          <p:nvPr>
            <p:ph idx="1"/>
          </p:nvPr>
        </p:nvSpPr>
        <p:spPr>
          <a:xfrm>
            <a:off x="4077733" y="2103120"/>
            <a:ext cx="7442885" cy="3931920"/>
          </a:xfrm>
        </p:spPr>
        <p:txBody>
          <a:bodyPr>
            <a:noAutofit/>
          </a:bodyPr>
          <a:lstStyle/>
          <a:p>
            <a:r>
              <a:rPr lang="en-US" sz="2400" dirty="0" smtClean="0"/>
              <a:t>In one place in Genesis, the context indicates that the phrase “upon all the face of the earth” is limited</a:t>
            </a:r>
          </a:p>
          <a:p>
            <a:endParaRPr lang="en-US" sz="2400" dirty="0"/>
          </a:p>
          <a:p>
            <a:r>
              <a:rPr lang="en-US" sz="2400" dirty="0" smtClean="0"/>
              <a:t>“The famine was </a:t>
            </a:r>
            <a:r>
              <a:rPr lang="en-US" sz="2400" b="1" dirty="0" smtClean="0"/>
              <a:t>over all the face of the earth</a:t>
            </a:r>
            <a:r>
              <a:rPr lang="en-US" sz="2400" dirty="0" smtClean="0"/>
              <a:t>, and Joseph opened all the storehouses and sold to the Egyptians…” Gen 41:56</a:t>
            </a:r>
          </a:p>
          <a:p>
            <a:endParaRPr lang="en-US" sz="2400" dirty="0"/>
          </a:p>
          <a:p>
            <a:r>
              <a:rPr lang="en-US" sz="2400" dirty="0" smtClean="0"/>
              <a:t>There is a change in word order from elsewhere in Genesis</a:t>
            </a:r>
            <a:endParaRPr lang="en-US" sz="2400" dirty="0"/>
          </a:p>
        </p:txBody>
      </p:sp>
    </p:spTree>
    <p:custDataLst>
      <p:tags r:id="rId1"/>
    </p:custDataLst>
    <p:extLst>
      <p:ext uri="{BB962C8B-B14F-4D97-AF65-F5344CB8AC3E}">
        <p14:creationId xmlns:p14="http://schemas.microsoft.com/office/powerpoint/2010/main" val="410404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“Face of the ground”</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r>
              <a:rPr lang="en-US" sz="2400" dirty="0"/>
              <a:t>God “will blot out man whom I have created from the </a:t>
            </a:r>
            <a:r>
              <a:rPr lang="en-US" sz="2400" b="1" dirty="0"/>
              <a:t>face of the ground</a:t>
            </a:r>
            <a:r>
              <a:rPr lang="en-US" sz="2400" dirty="0"/>
              <a:t>” (Gen 7:4)</a:t>
            </a:r>
          </a:p>
          <a:p>
            <a:endParaRPr lang="en-US" sz="2400" dirty="0"/>
          </a:p>
          <a:p>
            <a:r>
              <a:rPr lang="en-US" sz="2400" dirty="0"/>
              <a:t>After “everything on the dry land in whose nostrils was the breath of life died,” it is stated that “he blotted out every living thing that was upon the </a:t>
            </a:r>
            <a:r>
              <a:rPr lang="en-US" sz="2400" b="1" dirty="0"/>
              <a:t>face of the ground</a:t>
            </a:r>
            <a:r>
              <a:rPr lang="en-US" sz="2400" dirty="0"/>
              <a:t>, man and animals and creeping things and birds of the air; they were blotted out from the earth” ((7:23)</a:t>
            </a:r>
          </a:p>
          <a:p>
            <a:pPr marL="0" indent="0">
              <a:buNone/>
            </a:pPr>
            <a:endParaRPr lang="en-US" sz="2400" dirty="0"/>
          </a:p>
          <a:p>
            <a:pPr marL="0"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383145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“Face of the ground”</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400" dirty="0" smtClean="0"/>
              <a:t>Parallelisms</a:t>
            </a:r>
            <a:r>
              <a:rPr lang="en-US" sz="2400" dirty="0"/>
              <a:t>:</a:t>
            </a:r>
          </a:p>
          <a:p>
            <a:pPr marL="274320" lvl="1" indent="0">
              <a:buNone/>
            </a:pPr>
            <a:r>
              <a:rPr lang="en-US" sz="2000" dirty="0"/>
              <a:t>He blotted out every living thing that was upon the </a:t>
            </a:r>
            <a:r>
              <a:rPr lang="en-US" sz="2000" b="1" dirty="0"/>
              <a:t>face of the ground</a:t>
            </a:r>
            <a:r>
              <a:rPr lang="en-US" sz="2000" dirty="0" smtClean="0"/>
              <a:t>…</a:t>
            </a:r>
            <a:endParaRPr lang="en-US" sz="2000" dirty="0"/>
          </a:p>
          <a:p>
            <a:pPr marL="274320" lvl="1" indent="0">
              <a:buNone/>
            </a:pPr>
            <a:r>
              <a:rPr lang="en-US" sz="2000" dirty="0"/>
              <a:t>They were blotted out from </a:t>
            </a:r>
            <a:r>
              <a:rPr lang="en-US" sz="2000" b="1" dirty="0">
                <a:solidFill>
                  <a:schemeClr val="tx2"/>
                </a:solidFill>
              </a:rPr>
              <a:t>the earth </a:t>
            </a:r>
            <a:r>
              <a:rPr lang="en-US" sz="2000" b="1" dirty="0"/>
              <a:t>(7:23)</a:t>
            </a:r>
          </a:p>
          <a:p>
            <a:pPr marL="274320" lvl="1" indent="0">
              <a:buNone/>
            </a:pPr>
            <a:endParaRPr lang="en-US" sz="2000" b="1" dirty="0"/>
          </a:p>
          <a:p>
            <a:pPr marL="274320" lvl="1" indent="0">
              <a:buNone/>
            </a:pPr>
            <a:r>
              <a:rPr lang="en-US" sz="2000" dirty="0"/>
              <a:t>Then he sent forth a dove from him, to see if the waters had subsided from the </a:t>
            </a:r>
            <a:r>
              <a:rPr lang="en-US" sz="2000" b="1" dirty="0"/>
              <a:t>face of the ground</a:t>
            </a:r>
          </a:p>
          <a:p>
            <a:pPr marL="274320" lvl="1" indent="0">
              <a:buNone/>
            </a:pPr>
            <a:r>
              <a:rPr lang="en-US" sz="2000" dirty="0"/>
              <a:t>But the dove found no place to set her foot, and she returned to him to the ark, for the waters were still on the </a:t>
            </a:r>
            <a:r>
              <a:rPr lang="en-US" sz="2000" b="1" dirty="0">
                <a:solidFill>
                  <a:schemeClr val="tx2"/>
                </a:solidFill>
              </a:rPr>
              <a:t>face of the whole earth</a:t>
            </a:r>
            <a:r>
              <a:rPr lang="en-US" sz="2000" dirty="0"/>
              <a:t>. (</a:t>
            </a:r>
            <a:r>
              <a:rPr lang="en-US" sz="2000" dirty="0" smtClean="0"/>
              <a:t>8:9), </a:t>
            </a:r>
            <a:endParaRPr lang="en-US" sz="2000" dirty="0"/>
          </a:p>
          <a:p>
            <a:pPr marL="274320" lvl="1" indent="0">
              <a:buNone/>
            </a:pP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109654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up)">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61692"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a:p>
            <a:pPr marL="342900" indent="-342900">
              <a:buAutoNum type="arabicPeriod"/>
            </a:pPr>
            <a:r>
              <a:rPr lang="en-US" sz="2400" dirty="0" smtClean="0"/>
              <a:t>Non-literal / Symbolic</a:t>
            </a:r>
          </a:p>
          <a:p>
            <a:pPr marL="548640" lvl="2" indent="0">
              <a:buNone/>
            </a:pPr>
            <a:r>
              <a:rPr lang="en-US" sz="2000" dirty="0" smtClean="0"/>
              <a:t>Non-historical account written to teach theological truth</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39912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up)">
                                      <p:cBhvr>
                                        <p:cTn id="23" dur="500"/>
                                        <p:tgtEl>
                                          <p:spTgt spid="3">
                                            <p:txEl>
                                              <p:pRg st="6" end="6"/>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“Face of the ground”</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Universal creation context:</a:t>
            </a:r>
          </a:p>
          <a:p>
            <a:pPr marL="274320" lvl="1" indent="0">
              <a:buNone/>
            </a:pPr>
            <a:endParaRPr lang="en-US" sz="2400" dirty="0"/>
          </a:p>
          <a:p>
            <a:pPr marL="274320" lvl="1" indent="0">
              <a:buNone/>
            </a:pPr>
            <a:r>
              <a:rPr lang="en-US" sz="2400" dirty="0" smtClean="0"/>
              <a:t>“A mist went up from the earth and watered the whole </a:t>
            </a:r>
            <a:r>
              <a:rPr lang="en-US" sz="2400" b="1" dirty="0" smtClean="0"/>
              <a:t>face of the ground</a:t>
            </a:r>
            <a:r>
              <a:rPr lang="en-US" sz="2400" dirty="0" smtClean="0"/>
              <a:t>.”  Gen 2:6</a:t>
            </a:r>
          </a:p>
          <a:p>
            <a:pPr marL="274320" lvl="1" indent="0">
              <a:buNone/>
            </a:pPr>
            <a:endParaRPr lang="en-US" sz="2400" dirty="0"/>
          </a:p>
          <a:p>
            <a:pPr marL="274320" lvl="1" indent="0">
              <a:buNone/>
            </a:pP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168621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“All flesh”</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endParaRPr lang="en-US" dirty="0"/>
          </a:p>
          <a:p>
            <a:r>
              <a:rPr lang="en-US" sz="2400" dirty="0" smtClean="0"/>
              <a:t>12 </a:t>
            </a:r>
            <a:r>
              <a:rPr lang="en-US" sz="2400" dirty="0"/>
              <a:t>uses of this phrase in the flood story</a:t>
            </a:r>
          </a:p>
          <a:p>
            <a:endParaRPr lang="en-US" sz="2400" dirty="0"/>
          </a:p>
          <a:p>
            <a:r>
              <a:rPr lang="en-US" sz="2400" dirty="0"/>
              <a:t>God will “make an end of </a:t>
            </a:r>
            <a:r>
              <a:rPr lang="en-US" sz="2400" b="1" dirty="0"/>
              <a:t>all flesh</a:t>
            </a:r>
            <a:r>
              <a:rPr lang="en-US" sz="2400" dirty="0"/>
              <a:t>” (6:13)</a:t>
            </a:r>
          </a:p>
          <a:p>
            <a:r>
              <a:rPr lang="en-US" sz="2400" dirty="0"/>
              <a:t>God will “destroy </a:t>
            </a:r>
            <a:r>
              <a:rPr lang="en-US" sz="2400" b="1" dirty="0"/>
              <a:t>all flesh</a:t>
            </a:r>
            <a:r>
              <a:rPr lang="en-US" sz="2400" dirty="0"/>
              <a:t>” (6:17)</a:t>
            </a:r>
          </a:p>
          <a:p>
            <a:r>
              <a:rPr lang="en-US" sz="2400" dirty="0"/>
              <a:t>“</a:t>
            </a:r>
            <a:r>
              <a:rPr lang="en-US" sz="2400" b="1" dirty="0"/>
              <a:t>All flesh </a:t>
            </a:r>
            <a:r>
              <a:rPr lang="en-US" sz="2400" dirty="0"/>
              <a:t>died” (7:21f</a:t>
            </a:r>
            <a:r>
              <a:rPr lang="en-US" sz="2400" dirty="0" smtClean="0"/>
              <a:t>)</a:t>
            </a:r>
          </a:p>
          <a:p>
            <a:endParaRPr lang="en-US" sz="2400" dirty="0"/>
          </a:p>
          <a:p>
            <a:r>
              <a:rPr lang="en-US" sz="2400" dirty="0" smtClean="0"/>
              <a:t>Indicates </a:t>
            </a:r>
            <a:r>
              <a:rPr lang="en-US" sz="2400" b="1" dirty="0" smtClean="0"/>
              <a:t>universal</a:t>
            </a:r>
            <a:r>
              <a:rPr lang="en-US" sz="2400" dirty="0" smtClean="0"/>
              <a:t> destruction</a:t>
            </a:r>
            <a:endParaRPr lang="en-US" sz="2400" dirty="0"/>
          </a:p>
          <a:p>
            <a:pPr marL="274320" lvl="1" indent="0">
              <a:buNone/>
            </a:pP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Rectangle 3"/>
          <p:cNvSpPr/>
          <p:nvPr/>
        </p:nvSpPr>
        <p:spPr>
          <a:xfrm>
            <a:off x="7829633" y="866729"/>
            <a:ext cx="3212739"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 basar</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25414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up)">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6464" y="1163858"/>
            <a:ext cx="1124026" cy="923330"/>
          </a:xfrm>
          <a:prstGeom prst="rect">
            <a:avLst/>
          </a:prstGeom>
          <a:noFill/>
        </p:spPr>
        <p:txBody>
          <a:bodyPr wrap="none" lIns="91440" tIns="45720" rIns="91440" bIns="45720">
            <a:spAutoFit/>
          </a:bodyPr>
          <a:lstStyle/>
          <a:p>
            <a:pPr algn="ctr"/>
            <a:r>
              <a:rPr lang="en-US" sz="5400" i="1" dirty="0" err="1" smtClean="0">
                <a:ln w="0"/>
                <a:solidFill>
                  <a:prstClr val="black"/>
                </a:solidFill>
                <a:effectLst>
                  <a:outerShdw blurRad="38100" dist="19050" dir="2700000" algn="tl" rotWithShape="0">
                    <a:prstClr val="black">
                      <a:alpha val="40000"/>
                    </a:prstClr>
                  </a:outerShdw>
                </a:effectLst>
              </a:rPr>
              <a:t>kol</a:t>
            </a:r>
            <a:endParaRPr lang="en-US" sz="5400" i="1" dirty="0">
              <a:ln w="0"/>
              <a:solidFill>
                <a:prstClr val="black"/>
              </a:solidFill>
              <a:effectLst>
                <a:outerShdw blurRad="38100" dist="19050" dir="2700000" algn="tl" rotWithShape="0">
                  <a:prstClr val="black">
                    <a:alpha val="40000"/>
                  </a:prstClr>
                </a:outerShdw>
              </a:effectLst>
            </a:endParaRPr>
          </a:p>
        </p:txBody>
      </p:sp>
      <p:sp>
        <p:nvSpPr>
          <p:cNvPr id="7" name="Rectangle 6"/>
          <p:cNvSpPr/>
          <p:nvPr/>
        </p:nvSpPr>
        <p:spPr>
          <a:xfrm>
            <a:off x="6231536" y="1163858"/>
            <a:ext cx="2081019" cy="923330"/>
          </a:xfrm>
          <a:prstGeom prst="rect">
            <a:avLst/>
          </a:prstGeom>
          <a:noFill/>
        </p:spPr>
        <p:txBody>
          <a:bodyPr wrap="none" lIns="91440" tIns="45720" rIns="91440" bIns="45720">
            <a:spAutoFit/>
          </a:bodyPr>
          <a:lstStyle/>
          <a:p>
            <a:pPr algn="ctr"/>
            <a:r>
              <a:rPr lang="en-US" sz="5400" i="1" dirty="0" smtClean="0">
                <a:ln w="0"/>
                <a:solidFill>
                  <a:prstClr val="black"/>
                </a:solidFill>
                <a:effectLst>
                  <a:outerShdw blurRad="38100" dist="19050" dir="2700000" algn="tl" rotWithShape="0">
                    <a:prstClr val="black">
                      <a:alpha val="40000"/>
                    </a:prstClr>
                  </a:outerShdw>
                </a:effectLst>
              </a:rPr>
              <a:t>basar</a:t>
            </a:r>
            <a:endParaRPr lang="en-US" sz="5400" i="1" dirty="0">
              <a:ln w="0"/>
              <a:solidFill>
                <a:prstClr val="black"/>
              </a:solidFill>
              <a:effectLst>
                <a:outerShdw blurRad="38100" dist="19050" dir="2700000" algn="tl" rotWithShape="0">
                  <a:prstClr val="black">
                    <a:alpha val="40000"/>
                  </a:prstClr>
                </a:outerShdw>
              </a:effectLst>
            </a:endParaRPr>
          </a:p>
        </p:txBody>
      </p:sp>
      <p:sp>
        <p:nvSpPr>
          <p:cNvPr id="8" name="Rectangle 7"/>
          <p:cNvSpPr/>
          <p:nvPr/>
        </p:nvSpPr>
        <p:spPr>
          <a:xfrm>
            <a:off x="4235662" y="2109419"/>
            <a:ext cx="1031052" cy="923330"/>
          </a:xfrm>
          <a:prstGeom prst="rect">
            <a:avLst/>
          </a:prstGeom>
          <a:noFill/>
        </p:spPr>
        <p:txBody>
          <a:bodyPr wrap="none" lIns="91440" tIns="45720" rIns="91440" bIns="45720">
            <a:spAutoFit/>
          </a:bodyPr>
          <a:lstStyle/>
          <a:p>
            <a:pPr algn="ctr"/>
            <a:r>
              <a:rPr lang="en-US" sz="5400" b="1" dirty="0" smtClean="0">
                <a:ln w="0"/>
                <a:solidFill>
                  <a:srgbClr val="1485A4"/>
                </a:solidFill>
                <a:effectLst>
                  <a:outerShdw blurRad="38100" dist="19050" dir="2700000" algn="tl" rotWithShape="0">
                    <a:prstClr val="black">
                      <a:alpha val="40000"/>
                    </a:prstClr>
                  </a:outerShdw>
                </a:effectLst>
              </a:rPr>
              <a:t>All</a:t>
            </a:r>
            <a:endParaRPr lang="en-US" sz="5400" b="1" dirty="0">
              <a:ln w="0"/>
              <a:solidFill>
                <a:srgbClr val="1485A4"/>
              </a:solidFill>
              <a:effectLst>
                <a:outerShdw blurRad="38100" dist="19050" dir="2700000" algn="tl" rotWithShape="0">
                  <a:prstClr val="black">
                    <a:alpha val="40000"/>
                  </a:prstClr>
                </a:outerShdw>
              </a:effectLst>
            </a:endParaRPr>
          </a:p>
        </p:txBody>
      </p:sp>
      <p:sp>
        <p:nvSpPr>
          <p:cNvPr id="9" name="Rectangle 8"/>
          <p:cNvSpPr/>
          <p:nvPr/>
        </p:nvSpPr>
        <p:spPr>
          <a:xfrm>
            <a:off x="6231536" y="4617543"/>
            <a:ext cx="2970685" cy="923330"/>
          </a:xfrm>
          <a:prstGeom prst="rect">
            <a:avLst/>
          </a:prstGeom>
          <a:noFill/>
        </p:spPr>
        <p:txBody>
          <a:bodyPr wrap="none" lIns="91440" tIns="45720" rIns="91440" bIns="45720">
            <a:spAutoFit/>
          </a:bodyPr>
          <a:lstStyle/>
          <a:p>
            <a:pPr algn="ctr"/>
            <a:r>
              <a:rPr lang="en-US" sz="5400" b="1" dirty="0" smtClean="0">
                <a:ln w="0"/>
                <a:solidFill>
                  <a:srgbClr val="C00000"/>
                </a:solidFill>
                <a:effectLst>
                  <a:outerShdw blurRad="38100" dist="19050" dir="2700000" algn="tl" rotWithShape="0">
                    <a:prstClr val="black">
                      <a:alpha val="40000"/>
                    </a:prstClr>
                  </a:outerShdw>
                </a:effectLst>
              </a:rPr>
              <a:t>the</a:t>
            </a:r>
            <a:r>
              <a:rPr lang="en-US" sz="5400" b="1" dirty="0" smtClean="0">
                <a:ln w="0"/>
                <a:solidFill>
                  <a:srgbClr val="1485A4"/>
                </a:solidFill>
                <a:effectLst>
                  <a:outerShdw blurRad="38100" dist="19050" dir="2700000" algn="tl" rotWithShape="0">
                    <a:prstClr val="black">
                      <a:alpha val="40000"/>
                    </a:prstClr>
                  </a:outerShdw>
                </a:effectLst>
              </a:rPr>
              <a:t> flesh</a:t>
            </a:r>
            <a:endParaRPr lang="en-US" sz="5400" b="1" dirty="0">
              <a:ln w="0"/>
              <a:solidFill>
                <a:srgbClr val="1485A4"/>
              </a:solidFill>
              <a:effectLst>
                <a:outerShdw blurRad="38100" dist="19050" dir="2700000" algn="tl" rotWithShape="0">
                  <a:prstClr val="black">
                    <a:alpha val="40000"/>
                  </a:prstClr>
                </a:outerShdw>
              </a:effectLst>
            </a:endParaRPr>
          </a:p>
        </p:txBody>
      </p:sp>
      <p:sp>
        <p:nvSpPr>
          <p:cNvPr id="11" name="Rectangle 10"/>
          <p:cNvSpPr/>
          <p:nvPr/>
        </p:nvSpPr>
        <p:spPr>
          <a:xfrm>
            <a:off x="4266119" y="3761642"/>
            <a:ext cx="1124026" cy="923330"/>
          </a:xfrm>
          <a:prstGeom prst="rect">
            <a:avLst/>
          </a:prstGeom>
          <a:noFill/>
        </p:spPr>
        <p:txBody>
          <a:bodyPr wrap="none" lIns="91440" tIns="45720" rIns="91440" bIns="45720">
            <a:spAutoFit/>
          </a:bodyPr>
          <a:lstStyle/>
          <a:p>
            <a:pPr algn="ctr"/>
            <a:r>
              <a:rPr lang="en-US" sz="5400" i="1" dirty="0" err="1">
                <a:ln w="0"/>
                <a:solidFill>
                  <a:prstClr val="black"/>
                </a:solidFill>
                <a:effectLst>
                  <a:outerShdw blurRad="38100" dist="19050" dir="2700000" algn="tl" rotWithShape="0">
                    <a:prstClr val="black">
                      <a:alpha val="40000"/>
                    </a:prstClr>
                  </a:outerShdw>
                </a:effectLst>
              </a:rPr>
              <a:t>k</a:t>
            </a:r>
            <a:r>
              <a:rPr lang="en-US" sz="5400" i="1" dirty="0" err="1" smtClean="0">
                <a:ln w="0"/>
                <a:solidFill>
                  <a:prstClr val="black"/>
                </a:solidFill>
                <a:effectLst>
                  <a:outerShdw blurRad="38100" dist="19050" dir="2700000" algn="tl" rotWithShape="0">
                    <a:prstClr val="black">
                      <a:alpha val="40000"/>
                    </a:prstClr>
                  </a:outerShdw>
                </a:effectLst>
              </a:rPr>
              <a:t>ol</a:t>
            </a:r>
            <a:endParaRPr lang="en-US" sz="5400" i="1" dirty="0">
              <a:ln w="0"/>
              <a:solidFill>
                <a:prstClr val="black"/>
              </a:solidFill>
              <a:effectLst>
                <a:outerShdw blurRad="38100" dist="19050" dir="2700000" algn="tl" rotWithShape="0">
                  <a:prstClr val="black">
                    <a:alpha val="40000"/>
                  </a:prstClr>
                </a:outerShdw>
              </a:effectLst>
            </a:endParaRPr>
          </a:p>
        </p:txBody>
      </p:sp>
      <p:sp>
        <p:nvSpPr>
          <p:cNvPr id="12" name="Rectangle 11"/>
          <p:cNvSpPr/>
          <p:nvPr/>
        </p:nvSpPr>
        <p:spPr>
          <a:xfrm>
            <a:off x="6231535" y="3787658"/>
            <a:ext cx="2975495" cy="923330"/>
          </a:xfrm>
          <a:prstGeom prst="rect">
            <a:avLst/>
          </a:prstGeom>
          <a:noFill/>
        </p:spPr>
        <p:txBody>
          <a:bodyPr wrap="none" lIns="91440" tIns="45720" rIns="91440" bIns="45720">
            <a:spAutoFit/>
          </a:bodyPr>
          <a:lstStyle/>
          <a:p>
            <a:pPr algn="ctr"/>
            <a:r>
              <a:rPr lang="en-US" sz="5400" i="1" dirty="0" smtClean="0">
                <a:ln w="0"/>
                <a:solidFill>
                  <a:srgbClr val="C00000"/>
                </a:solidFill>
                <a:effectLst>
                  <a:outerShdw blurRad="38100" dist="19050" dir="2700000" algn="tl" rotWithShape="0">
                    <a:prstClr val="black">
                      <a:alpha val="40000"/>
                    </a:prstClr>
                  </a:outerShdw>
                </a:effectLst>
              </a:rPr>
              <a:t>ha</a:t>
            </a:r>
            <a:r>
              <a:rPr lang="en-US" sz="5400" i="1" dirty="0" smtClean="0">
                <a:ln w="0"/>
                <a:solidFill>
                  <a:prstClr val="black"/>
                </a:solidFill>
                <a:effectLst>
                  <a:outerShdw blurRad="38100" dist="19050" dir="2700000" algn="tl" rotWithShape="0">
                    <a:prstClr val="black">
                      <a:alpha val="40000"/>
                    </a:prstClr>
                  </a:outerShdw>
                </a:effectLst>
              </a:rPr>
              <a:t>basar</a:t>
            </a:r>
            <a:endParaRPr lang="en-US" sz="5400" i="1" dirty="0">
              <a:ln w="0"/>
              <a:solidFill>
                <a:prstClr val="black"/>
              </a:solidFill>
              <a:effectLst>
                <a:outerShdw blurRad="38100" dist="19050" dir="2700000" algn="tl" rotWithShape="0">
                  <a:prstClr val="black">
                    <a:alpha val="40000"/>
                  </a:prstClr>
                </a:outerShdw>
              </a:effectLst>
            </a:endParaRPr>
          </a:p>
        </p:txBody>
      </p:sp>
      <p:sp>
        <p:nvSpPr>
          <p:cNvPr id="13" name="Rectangle 12"/>
          <p:cNvSpPr/>
          <p:nvPr/>
        </p:nvSpPr>
        <p:spPr>
          <a:xfrm>
            <a:off x="4216006" y="4617543"/>
            <a:ext cx="1031052" cy="923330"/>
          </a:xfrm>
          <a:prstGeom prst="rect">
            <a:avLst/>
          </a:prstGeom>
          <a:noFill/>
        </p:spPr>
        <p:txBody>
          <a:bodyPr wrap="none" lIns="91440" tIns="45720" rIns="91440" bIns="45720">
            <a:spAutoFit/>
          </a:bodyPr>
          <a:lstStyle/>
          <a:p>
            <a:pPr algn="ctr"/>
            <a:r>
              <a:rPr lang="en-US" sz="5400" b="1" dirty="0" smtClean="0">
                <a:ln w="0"/>
                <a:solidFill>
                  <a:srgbClr val="1485A4"/>
                </a:solidFill>
                <a:effectLst>
                  <a:outerShdw blurRad="38100" dist="19050" dir="2700000" algn="tl" rotWithShape="0">
                    <a:prstClr val="black">
                      <a:alpha val="40000"/>
                    </a:prstClr>
                  </a:outerShdw>
                </a:effectLst>
              </a:rPr>
              <a:t>All</a:t>
            </a:r>
            <a:endParaRPr lang="en-US" sz="5400" b="1" dirty="0">
              <a:ln w="0"/>
              <a:solidFill>
                <a:srgbClr val="1485A4"/>
              </a:solidFill>
              <a:effectLst>
                <a:outerShdw blurRad="38100" dist="19050" dir="2700000" algn="tl" rotWithShape="0">
                  <a:prstClr val="black">
                    <a:alpha val="40000"/>
                  </a:prstClr>
                </a:outerShdw>
              </a:effectLst>
            </a:endParaRPr>
          </a:p>
        </p:txBody>
      </p:sp>
      <p:sp>
        <p:nvSpPr>
          <p:cNvPr id="14" name="Rectangle 13"/>
          <p:cNvSpPr/>
          <p:nvPr/>
        </p:nvSpPr>
        <p:spPr>
          <a:xfrm>
            <a:off x="6231536" y="2087188"/>
            <a:ext cx="1709122" cy="923330"/>
          </a:xfrm>
          <a:prstGeom prst="rect">
            <a:avLst/>
          </a:prstGeom>
          <a:noFill/>
        </p:spPr>
        <p:txBody>
          <a:bodyPr wrap="none" lIns="91440" tIns="45720" rIns="91440" bIns="45720">
            <a:spAutoFit/>
          </a:bodyPr>
          <a:lstStyle/>
          <a:p>
            <a:pPr algn="ctr"/>
            <a:r>
              <a:rPr lang="en-US" sz="5400" b="1" dirty="0" smtClean="0">
                <a:ln w="0"/>
                <a:solidFill>
                  <a:srgbClr val="1485A4"/>
                </a:solidFill>
                <a:effectLst>
                  <a:outerShdw blurRad="38100" dist="19050" dir="2700000" algn="tl" rotWithShape="0">
                    <a:prstClr val="black">
                      <a:alpha val="40000"/>
                    </a:prstClr>
                  </a:outerShdw>
                </a:effectLst>
              </a:rPr>
              <a:t>flesh</a:t>
            </a:r>
            <a:endParaRPr lang="en-US" sz="5400" b="1" dirty="0">
              <a:ln w="0"/>
              <a:solidFill>
                <a:srgbClr val="1485A4"/>
              </a:solidFill>
              <a:effectLst>
                <a:outerShdw blurRad="38100" dist="19050" dir="2700000" algn="tl" rotWithShape="0">
                  <a:prstClr val="black">
                    <a:alpha val="40000"/>
                  </a:prstClr>
                </a:outerShdw>
              </a:effectLst>
            </a:endParaRPr>
          </a:p>
        </p:txBody>
      </p:sp>
      <p:sp>
        <p:nvSpPr>
          <p:cNvPr id="17" name="Right Arrow 16"/>
          <p:cNvSpPr/>
          <p:nvPr/>
        </p:nvSpPr>
        <p:spPr>
          <a:xfrm>
            <a:off x="8186741" y="2407538"/>
            <a:ext cx="760511" cy="4572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193335" y="2241077"/>
            <a:ext cx="2087430" cy="769441"/>
          </a:xfrm>
          <a:prstGeom prst="rect">
            <a:avLst/>
          </a:prstGeom>
          <a:noFill/>
        </p:spPr>
        <p:txBody>
          <a:bodyPr wrap="none" lIns="91440" tIns="45720" rIns="91440" bIns="45720">
            <a:spAutoFit/>
          </a:bodyPr>
          <a:lstStyle/>
          <a:p>
            <a:pPr algn="ctr"/>
            <a:r>
              <a:rPr lang="en-US" sz="4400" dirty="0" smtClean="0">
                <a:ln w="0"/>
                <a:solidFill>
                  <a:prstClr val="black"/>
                </a:solidFill>
                <a:effectLst>
                  <a:outerShdw blurRad="38100" dist="19050" dir="2700000" algn="tl" rotWithShape="0">
                    <a:prstClr val="black">
                      <a:alpha val="40000"/>
                    </a:prstClr>
                  </a:outerShdw>
                </a:effectLst>
              </a:rPr>
              <a:t>Totality</a:t>
            </a:r>
            <a:endParaRPr lang="en-US" sz="4400" dirty="0">
              <a:ln w="0"/>
              <a:solidFill>
                <a:prstClr val="black"/>
              </a:solidFill>
              <a:effectLst>
                <a:outerShdw blurRad="38100" dist="19050" dir="2700000" algn="tl" rotWithShape="0">
                  <a:prstClr val="black">
                    <a:alpha val="40000"/>
                  </a:prstClr>
                </a:outerShdw>
              </a:effectLst>
            </a:endParaRPr>
          </a:p>
        </p:txBody>
      </p:sp>
      <p:sp>
        <p:nvSpPr>
          <p:cNvPr id="20" name="TextBox 19"/>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solidFill>
                  <a:prstClr val="black"/>
                </a:solidFill>
              </a:rPr>
              <a:t>Every living </a:t>
            </a:r>
            <a:r>
              <a:rPr lang="en-US" sz="1400" dirty="0">
                <a:solidFill>
                  <a:prstClr val="black"/>
                </a:solidFill>
              </a:rPr>
              <a:t>t</a:t>
            </a:r>
            <a:r>
              <a:rPr lang="en-US" sz="1400" dirty="0" smtClean="0">
                <a:solidFill>
                  <a:prstClr val="black"/>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21" name="Rectangle 20"/>
          <p:cNvSpPr/>
          <p:nvPr/>
        </p:nvSpPr>
        <p:spPr>
          <a:xfrm>
            <a:off x="10277976" y="4094323"/>
            <a:ext cx="1503938" cy="1446550"/>
          </a:xfrm>
          <a:prstGeom prst="rect">
            <a:avLst/>
          </a:prstGeom>
          <a:noFill/>
        </p:spPr>
        <p:txBody>
          <a:bodyPr wrap="none" lIns="91440" tIns="45720" rIns="91440" bIns="45720">
            <a:spAutoFit/>
          </a:bodyPr>
          <a:lstStyle/>
          <a:p>
            <a:pPr algn="ctr"/>
            <a:r>
              <a:rPr lang="en-US" sz="4400" dirty="0" smtClean="0">
                <a:ln w="0"/>
                <a:solidFill>
                  <a:prstClr val="black"/>
                </a:solidFill>
                <a:effectLst>
                  <a:outerShdw blurRad="38100" dist="19050" dir="2700000" algn="tl" rotWithShape="0">
                    <a:prstClr val="black">
                      <a:alpha val="40000"/>
                    </a:prstClr>
                  </a:outerShdw>
                </a:effectLst>
              </a:rPr>
              <a:t>+</a:t>
            </a:r>
          </a:p>
          <a:p>
            <a:pPr algn="ctr"/>
            <a:r>
              <a:rPr lang="en-US" sz="4400" dirty="0" smtClean="0">
                <a:ln w="0"/>
                <a:solidFill>
                  <a:prstClr val="black"/>
                </a:solidFill>
                <a:effectLst>
                  <a:outerShdw blurRad="38100" dist="19050" dir="2700000" algn="tl" rotWithShape="0">
                    <a:prstClr val="black">
                      <a:alpha val="40000"/>
                    </a:prstClr>
                  </a:outerShdw>
                </a:effectLst>
              </a:rPr>
              <a:t>Unity</a:t>
            </a:r>
            <a:endParaRPr lang="en-US" sz="4400" dirty="0">
              <a:ln w="0"/>
              <a:solidFill>
                <a:prstClr val="black"/>
              </a:solidFill>
              <a:effectLst>
                <a:outerShdw blurRad="38100" dist="19050" dir="2700000" algn="tl" rotWithShape="0">
                  <a:prstClr val="black">
                    <a:alpha val="40000"/>
                  </a:prstClr>
                </a:outerShdw>
              </a:effectLst>
            </a:endParaRPr>
          </a:p>
        </p:txBody>
      </p:sp>
      <p:sp>
        <p:nvSpPr>
          <p:cNvPr id="22" name="Right Arrow 21"/>
          <p:cNvSpPr/>
          <p:nvPr/>
        </p:nvSpPr>
        <p:spPr>
          <a:xfrm>
            <a:off x="9359843" y="4908065"/>
            <a:ext cx="760511" cy="4572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211033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0" end="0"/>
                                            </p:txEl>
                                          </p:spTgt>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1">
                                            <p:txEl>
                                              <p:pRg st="1" end="1"/>
                                            </p:txEl>
                                          </p:spTgt>
                                        </p:tgtEl>
                                        <p:attrNameLst>
                                          <p:attrName>style.visibility</p:attrName>
                                        </p:attrNameLst>
                                      </p:cBhvr>
                                      <p:to>
                                        <p:strVal val="visible"/>
                                      </p:to>
                                    </p:set>
                                    <p:animEffect transition="in" filter="wipe(left)">
                                      <p:cBhvr>
                                        <p:cTn id="38" dur="500"/>
                                        <p:tgtEl>
                                          <p:spTgt spid="2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mph" presetSubtype="0" fill="hold" nodeType="clickEffect">
                                  <p:stCondLst>
                                    <p:cond delay="0"/>
                                  </p:stCondLst>
                                  <p:childTnLst>
                                    <p:anim calcmode="discrete" valueType="str">
                                      <p:cBhvr override="childStyle">
                                        <p:cTn id="48" dur="500" fill="hold"/>
                                        <p:tgtEl>
                                          <p:spTgt spid="19">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49" fill="hold">
                            <p:stCondLst>
                              <p:cond delay="500"/>
                            </p:stCondLst>
                            <p:childTnLst>
                              <p:par>
                                <p:cTn id="50" presetID="16" presetClass="entr" presetSubtype="37" fill="hold" nodeType="after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barn(outVertical)">
                                      <p:cBhvr>
                                        <p:cTn id="52" dur="500"/>
                                        <p:tgtEl>
                                          <p:spTgt spid="21">
                                            <p:txEl>
                                              <p:pRg st="0" end="0"/>
                                            </p:txEl>
                                          </p:spTgt>
                                        </p:tgtEl>
                                      </p:cBhvr>
                                    </p:animEffect>
                                  </p:childTnLst>
                                </p:cTn>
                              </p:par>
                            </p:childTnLst>
                          </p:cTn>
                        </p:par>
                        <p:par>
                          <p:cTn id="53" fill="hold">
                            <p:stCondLst>
                              <p:cond delay="1000"/>
                            </p:stCondLst>
                            <p:childTnLst>
                              <p:par>
                                <p:cTn id="54" presetID="10" presetClass="emph" presetSubtype="0" fill="hold" nodeType="afterEffect">
                                  <p:stCondLst>
                                    <p:cond delay="0"/>
                                  </p:stCondLst>
                                  <p:childTnLst>
                                    <p:anim calcmode="discrete" valueType="str">
                                      <p:cBhvr override="childStyle">
                                        <p:cTn id="55" dur="500" fill="hold"/>
                                        <p:tgtEl>
                                          <p:spTgt spid="21">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p:bldP spid="17"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dirty="0" smtClean="0"/>
              <a:t>And </a:t>
            </a:r>
            <a:r>
              <a:rPr lang="en-US" dirty="0"/>
              <a:t>of </a:t>
            </a:r>
            <a:r>
              <a:rPr lang="en-US" b="1" dirty="0"/>
              <a:t>every living thing </a:t>
            </a:r>
            <a:r>
              <a:rPr lang="en-US" dirty="0"/>
              <a:t>of all flesh, you shall bring two of every sort into the ark…. Gen </a:t>
            </a:r>
            <a:r>
              <a:rPr lang="en-US" dirty="0" smtClean="0"/>
              <a:t>6:19</a:t>
            </a:r>
          </a:p>
          <a:p>
            <a:pPr marL="274320" lvl="1" indent="0">
              <a:buNone/>
            </a:pPr>
            <a:endParaRPr lang="en-US" dirty="0"/>
          </a:p>
          <a:p>
            <a:pPr marL="274320" lvl="1" indent="0">
              <a:buNone/>
            </a:pPr>
            <a:r>
              <a:rPr lang="en-US" dirty="0" smtClean="0"/>
              <a:t>…and I will destroy from the face of the earth </a:t>
            </a:r>
            <a:r>
              <a:rPr lang="en-US" b="1" dirty="0" smtClean="0"/>
              <a:t>all living things </a:t>
            </a:r>
            <a:r>
              <a:rPr lang="en-US" dirty="0" smtClean="0"/>
              <a:t>that I have made.  Gen 7:4</a:t>
            </a:r>
          </a:p>
          <a:p>
            <a:pPr marL="274320" lvl="1" indent="0">
              <a:buNone/>
            </a:pPr>
            <a:endParaRPr lang="en-US" dirty="0"/>
          </a:p>
          <a:p>
            <a:pPr marL="274320" lvl="1" indent="0">
              <a:buNone/>
            </a:pPr>
            <a:r>
              <a:rPr lang="en-US" dirty="0" smtClean="0"/>
              <a:t>He </a:t>
            </a:r>
            <a:r>
              <a:rPr lang="en-US" dirty="0"/>
              <a:t>blotted out </a:t>
            </a:r>
            <a:r>
              <a:rPr lang="en-US" b="1" dirty="0"/>
              <a:t>every living thing </a:t>
            </a:r>
            <a:r>
              <a:rPr lang="en-US" dirty="0"/>
              <a:t>that was upon the face of the </a:t>
            </a:r>
            <a:r>
              <a:rPr lang="en-US" dirty="0" smtClean="0"/>
              <a:t>ground…. Gen 7:23</a:t>
            </a:r>
          </a:p>
          <a:p>
            <a:pPr marL="274320" lvl="1" indent="0">
              <a:buNone/>
            </a:pPr>
            <a:endParaRPr lang="en-US" dirty="0" smtClean="0"/>
          </a:p>
          <a:p>
            <a:pPr marL="274320" lvl="1" indent="0">
              <a:buNone/>
            </a:pPr>
            <a:endParaRPr lang="en-US" dirty="0" smtClean="0"/>
          </a:p>
          <a:p>
            <a:pPr marL="274320" lvl="1" indent="0">
              <a:buNone/>
            </a:pPr>
            <a:r>
              <a:rPr lang="en-US" dirty="0" smtClean="0"/>
              <a:t>Only </a:t>
            </a:r>
            <a:r>
              <a:rPr lang="en-US" dirty="0"/>
              <a:t>Noah was left, and those that were with him in the </a:t>
            </a:r>
            <a:r>
              <a:rPr lang="en-US" dirty="0" smtClean="0"/>
              <a:t>ark remained alive. </a:t>
            </a:r>
            <a:r>
              <a:rPr lang="en-US" dirty="0"/>
              <a:t>Gen 7:23</a:t>
            </a:r>
          </a:p>
          <a:p>
            <a:pPr marL="274320" lvl="1" indent="0">
              <a:buNone/>
            </a:pP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a:t>
            </a:r>
            <a:r>
              <a:rPr lang="en-US" sz="1400" dirty="0">
                <a:solidFill>
                  <a:srgbClr val="FFFF00"/>
                </a:solidFill>
              </a:rPr>
              <a:t>t</a:t>
            </a:r>
            <a:r>
              <a:rPr lang="en-US" sz="1400" dirty="0" smtClean="0">
                <a:solidFill>
                  <a:srgbClr val="FFFF00"/>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ectangle 4"/>
          <p:cNvSpPr/>
          <p:nvPr/>
        </p:nvSpPr>
        <p:spPr>
          <a:xfrm>
            <a:off x="6945416" y="2320949"/>
            <a:ext cx="1707519" cy="646331"/>
          </a:xfrm>
          <a:prstGeom prst="rect">
            <a:avLst/>
          </a:prstGeom>
          <a:noFill/>
        </p:spPr>
        <p:txBody>
          <a:bodyPr wrap="none" lIns="91440" tIns="45720" rIns="91440" bIns="4572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totality</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6768091" y="4127457"/>
            <a:ext cx="2945037"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a</a:t>
            </a:r>
            <a:r>
              <a:rPr lang="en-US" sz="3600" dirty="0" smtClean="0">
                <a:ln w="0"/>
                <a:solidFill>
                  <a:schemeClr val="accent1"/>
                </a:solidFill>
                <a:effectLst>
                  <a:outerShdw blurRad="38100" dist="25400" dir="5400000" algn="ctr" rotWithShape="0">
                    <a:srgbClr val="6E747A">
                      <a:alpha val="43000"/>
                    </a:srgbClr>
                  </a:outerShdw>
                </a:effectLst>
              </a:rPr>
              <a:t>ll existence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6768090" y="3224203"/>
            <a:ext cx="2945037"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a</a:t>
            </a:r>
            <a:r>
              <a:rPr lang="en-US" sz="3600" dirty="0" smtClean="0">
                <a:ln w="0"/>
                <a:solidFill>
                  <a:schemeClr val="accent1"/>
                </a:solidFill>
                <a:effectLst>
                  <a:outerShdw blurRad="38100" dist="25400" dir="5400000" algn="ctr" rotWithShape="0">
                    <a:srgbClr val="6E747A">
                      <a:alpha val="43000"/>
                    </a:srgbClr>
                  </a:outerShdw>
                </a:effectLst>
              </a:rPr>
              <a:t>ll existence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6768090" y="3206162"/>
            <a:ext cx="4104009"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t</a:t>
            </a:r>
            <a:r>
              <a:rPr lang="en-US" sz="3600" dirty="0" smtClean="0">
                <a:ln w="0"/>
                <a:solidFill>
                  <a:schemeClr val="accent1"/>
                </a:solidFill>
                <a:effectLst>
                  <a:outerShdw blurRad="38100" dist="25400" dir="5400000" algn="ctr" rotWithShape="0">
                    <a:srgbClr val="6E747A">
                      <a:alpha val="43000"/>
                    </a:srgbClr>
                  </a:outerShdw>
                </a:effectLst>
              </a:rPr>
              <a:t>hat I have made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0374086" y="2934622"/>
            <a:ext cx="707571" cy="3419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7985" y="3224203"/>
            <a:ext cx="1357901" cy="2809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97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par>
                          <p:cTn id="28" fill="hold">
                            <p:stCondLst>
                              <p:cond delay="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up)">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9" grpId="0"/>
      <p:bldP spid="4"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“There is </a:t>
            </a:r>
            <a:r>
              <a:rPr lang="en-US" sz="2400" b="1" dirty="0" smtClean="0"/>
              <a:t>hardly any stronger way </a:t>
            </a:r>
            <a:r>
              <a:rPr lang="en-US" sz="2400" dirty="0" smtClean="0"/>
              <a:t>in Hebrew to emphasize total destruction of ‘all existence’ of human and animal life on earth </a:t>
            </a:r>
            <a:r>
              <a:rPr lang="en-US" sz="2400" b="1" dirty="0" smtClean="0"/>
              <a:t>than the way it has been expressed.</a:t>
            </a:r>
            <a:r>
              <a:rPr lang="en-US" sz="2400" dirty="0" smtClean="0"/>
              <a:t>  The writer of the Genesis Flood story employed terminology, formulae, and syntactical structures of the type that could not be more emphatic and explicit in expressing his concept of a universal, world-wide flood.”  (Hasel 1975, p. 86)</a:t>
            </a: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a:t>
            </a:r>
            <a:r>
              <a:rPr lang="en-US" sz="1400" dirty="0">
                <a:solidFill>
                  <a:srgbClr val="FFFF00"/>
                </a:solidFill>
              </a:rPr>
              <a:t>t</a:t>
            </a:r>
            <a:r>
              <a:rPr lang="en-US" sz="1400" dirty="0" smtClean="0">
                <a:solidFill>
                  <a:srgbClr val="FFFF00"/>
                </a:solidFill>
              </a:rPr>
              <a:t>hing</a:t>
            </a:r>
          </a:p>
          <a:p>
            <a:pPr marL="285750" indent="-285750">
              <a:buFont typeface="Arial" panose="020B0604020202020204" pitchFamily="34" charset="0"/>
              <a:buChar char="•"/>
            </a:pPr>
            <a:r>
              <a:rPr lang="en-US" sz="1400" dirty="0">
                <a:solidFill>
                  <a:prstClr val="black"/>
                </a:solidFill>
              </a:rPr>
              <a:t>Under the whole </a:t>
            </a:r>
            <a:r>
              <a:rPr lang="en-US" sz="1400" dirty="0" smtClean="0">
                <a:solidFill>
                  <a:prstClr val="black"/>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274795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000" dirty="0" smtClean="0"/>
              <a:t>6 times in the Old Testament, outside the flood narrative</a:t>
            </a:r>
          </a:p>
          <a:p>
            <a:pPr marL="274320" lvl="1" indent="0">
              <a:buNone/>
            </a:pPr>
            <a:r>
              <a:rPr lang="en-US" sz="2000" dirty="0" smtClean="0"/>
              <a:t>Always with a universal meaning</a:t>
            </a:r>
          </a:p>
          <a:p>
            <a:pPr marL="274320" lvl="1" indent="0">
              <a:buNone/>
            </a:pPr>
            <a:endParaRPr lang="en-US" sz="2000" dirty="0"/>
          </a:p>
          <a:p>
            <a:pPr marL="274320" lvl="1" indent="0">
              <a:buNone/>
            </a:pPr>
            <a:r>
              <a:rPr lang="en-US" sz="2000" b="1" dirty="0" smtClean="0"/>
              <a:t>Describing God’s omniscience:</a:t>
            </a:r>
          </a:p>
          <a:p>
            <a:pPr marL="274320" lvl="1" indent="0">
              <a:buNone/>
            </a:pPr>
            <a:r>
              <a:rPr lang="en-US" sz="2000" dirty="0" smtClean="0"/>
              <a:t>“For He looks to the ends of the earth and sees under the whole heavens.” Job 28:24</a:t>
            </a:r>
          </a:p>
          <a:p>
            <a:pPr marL="274320" lvl="1" indent="0">
              <a:buNone/>
            </a:pPr>
            <a:endParaRPr lang="en-US" sz="2000" dirty="0"/>
          </a:p>
          <a:p>
            <a:pPr marL="274320" lvl="1" indent="0">
              <a:buNone/>
            </a:pPr>
            <a:r>
              <a:rPr lang="en-US" sz="2000" b="1" dirty="0" smtClean="0"/>
              <a:t>Depicting God’s sovereignty:</a:t>
            </a:r>
          </a:p>
          <a:p>
            <a:pPr marL="274320" lvl="1" indent="0">
              <a:buNone/>
            </a:pPr>
            <a:r>
              <a:rPr lang="en-US" sz="2000" dirty="0" smtClean="0"/>
              <a:t>“Whatsoever is under the whole heaven is mine.” Job 41:11 KJV</a:t>
            </a:r>
            <a:endParaRPr lang="en-US" sz="20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27414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500"/>
                                        <p:tgtEl>
                                          <p:spTgt spid="3">
                                            <p:txEl>
                                              <p:pRg st="6" end="6"/>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up)">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“This day will I begin to put the dread of you and the fear of you upon the nations that are </a:t>
            </a:r>
            <a:r>
              <a:rPr lang="en-US" sz="2400" b="1" dirty="0" smtClean="0"/>
              <a:t>under the whole heaven</a:t>
            </a:r>
            <a:r>
              <a:rPr lang="en-US" sz="2400" dirty="0" smtClean="0"/>
              <a:t>, who shall hear report of you, and shall tremble, and be in anguish because of you.”  Deuteronomy 2:25</a:t>
            </a: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345789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“This day will I begin to put the dread of you and the fear of you upon the nations that are </a:t>
            </a:r>
            <a:r>
              <a:rPr lang="en-US" sz="2400" b="1" dirty="0" smtClean="0"/>
              <a:t>under the whole heaven</a:t>
            </a:r>
            <a:r>
              <a:rPr lang="en-US" sz="2400" dirty="0" smtClean="0"/>
              <a:t>, </a:t>
            </a:r>
            <a:r>
              <a:rPr lang="en-US" sz="2400" dirty="0" smtClean="0">
                <a:solidFill>
                  <a:srgbClr val="0070C0"/>
                </a:solidFill>
              </a:rPr>
              <a:t>who shall hear report of you</a:t>
            </a:r>
            <a:r>
              <a:rPr lang="en-US" sz="2400" dirty="0" smtClean="0"/>
              <a:t>, and shall tremble, and be in anguish because of you.”  Deuteronomy 2:25</a:t>
            </a:r>
          </a:p>
          <a:p>
            <a:pPr lvl="1"/>
            <a:endParaRPr lang="en-US" sz="2400" dirty="0"/>
          </a:p>
          <a:p>
            <a:pPr lvl="1"/>
            <a:r>
              <a:rPr lang="en-US" sz="2400" dirty="0" smtClean="0"/>
              <a:t>Potentially universal</a:t>
            </a:r>
          </a:p>
          <a:p>
            <a:pPr lvl="1"/>
            <a:endParaRPr lang="en-US" sz="2400" dirty="0"/>
          </a:p>
          <a:p>
            <a:pPr lvl="1"/>
            <a:r>
              <a:rPr lang="en-US" sz="2400" dirty="0" smtClean="0"/>
              <a:t>Not an exception to the universal sense</a:t>
            </a: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111607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up)">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br>
              <a:rPr lang="en-US" dirty="0" smtClean="0"/>
            </a:br>
            <a:r>
              <a:rPr lang="en-US" dirty="0" smtClean="0"/>
              <a:t>“Under all the heavens”</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“And behold, I Myself am bringing floodwaters on the earth, to destroy from </a:t>
            </a:r>
            <a:r>
              <a:rPr lang="en-US" sz="2400" b="1" dirty="0" smtClean="0"/>
              <a:t>under heaven </a:t>
            </a:r>
            <a:r>
              <a:rPr lang="en-US" sz="2400" dirty="0" smtClean="0"/>
              <a:t>all flesh in which is the breath of life; everything that is on the earth shall die.” Gen 6:17 </a:t>
            </a:r>
          </a:p>
          <a:p>
            <a:pPr marL="274320" lvl="1" indent="0">
              <a:buNone/>
            </a:pPr>
            <a:endParaRPr lang="en-US" sz="2400" dirty="0"/>
          </a:p>
          <a:p>
            <a:pPr marL="274320" lvl="1" indent="0">
              <a:buNone/>
            </a:pPr>
            <a:r>
              <a:rPr lang="en-US" sz="2400" dirty="0" smtClean="0"/>
              <a:t>Heaven (alone) can have a local meaning</a:t>
            </a:r>
          </a:p>
          <a:p>
            <a:pPr marL="274320" lvl="1" indent="0">
              <a:buNone/>
            </a:pPr>
            <a:endParaRPr lang="en-US" sz="2400" dirty="0"/>
          </a:p>
          <a:p>
            <a:pPr marL="274320" lvl="1" indent="0">
              <a:buNone/>
            </a:pPr>
            <a:r>
              <a:rPr lang="en-US" sz="2400" dirty="0" smtClean="0"/>
              <a:t>Here the context is clearly universal.</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61916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“And I set my heart to seek and search out by wisdom concerning all that is done </a:t>
            </a:r>
            <a:r>
              <a:rPr lang="en-US" sz="2400" b="1" dirty="0" smtClean="0"/>
              <a:t>under heaven</a:t>
            </a:r>
            <a:r>
              <a:rPr lang="en-US" sz="2400" dirty="0" smtClean="0"/>
              <a:t>…. Eccl 1:13</a:t>
            </a:r>
          </a:p>
          <a:p>
            <a:pPr marL="274320" lvl="1" indent="0">
              <a:buNone/>
            </a:pPr>
            <a:endParaRPr lang="en-US" sz="2400" dirty="0" smtClean="0"/>
          </a:p>
          <a:p>
            <a:pPr marL="274320" lvl="1" indent="0">
              <a:buNone/>
            </a:pPr>
            <a:r>
              <a:rPr lang="en-US" sz="2400" dirty="0" smtClean="0"/>
              <a:t>“I searched in my heart…till I might see what was good for the sons of men to do </a:t>
            </a:r>
            <a:r>
              <a:rPr lang="en-US" sz="2400" b="1" dirty="0" smtClean="0"/>
              <a:t>under heaven</a:t>
            </a:r>
            <a:r>
              <a:rPr lang="en-US" sz="2400" dirty="0" smtClean="0"/>
              <a:t> all the days of their lives.” Eccl 2:3</a:t>
            </a:r>
          </a:p>
          <a:p>
            <a:pPr marL="274320" lvl="1" indent="0">
              <a:buNone/>
            </a:pPr>
            <a:endParaRPr lang="en-US" sz="2400" dirty="0"/>
          </a:p>
          <a:p>
            <a:pPr marL="274320" lvl="1" indent="0">
              <a:buNone/>
            </a:pPr>
            <a:r>
              <a:rPr lang="en-US" sz="2400" dirty="0" smtClean="0"/>
              <a:t>“To everything there is a season, a time for every purpose </a:t>
            </a:r>
            <a:r>
              <a:rPr lang="en-US" sz="2400" b="1" dirty="0" smtClean="0"/>
              <a:t>under heaven</a:t>
            </a:r>
            <a:r>
              <a:rPr lang="en-US" sz="2400" dirty="0" smtClean="0"/>
              <a:t>.”  Eccl 3:1</a:t>
            </a: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5" name="Rectangle 4"/>
          <p:cNvSpPr/>
          <p:nvPr/>
        </p:nvSpPr>
        <p:spPr>
          <a:xfrm rot="20690330">
            <a:off x="4677170" y="3377239"/>
            <a:ext cx="6244017" cy="923330"/>
          </a:xfrm>
          <a:prstGeom prst="rect">
            <a:avLst/>
          </a:prstGeom>
          <a:solidFill>
            <a:schemeClr val="bg1">
              <a:lumMod val="65000"/>
            </a:schemeClr>
          </a:solid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Universal Intention</a:t>
            </a:r>
            <a:endParaRPr lang="en-US" sz="5400" b="0" cap="none" spc="0" dirty="0">
              <a:ln w="0"/>
              <a:solidFill>
                <a:srgbClr val="FFFF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48690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Three major positions:</a:t>
            </a:r>
            <a:endParaRPr lang="en-US" dirty="0"/>
          </a:p>
        </p:txBody>
      </p:sp>
      <p:sp>
        <p:nvSpPr>
          <p:cNvPr id="3" name="Content Placeholder 2"/>
          <p:cNvSpPr>
            <a:spLocks noGrp="1"/>
          </p:cNvSpPr>
          <p:nvPr>
            <p:ph idx="1"/>
          </p:nvPr>
        </p:nvSpPr>
        <p:spPr>
          <a:xfrm>
            <a:off x="4061692" y="2103120"/>
            <a:ext cx="7442886" cy="4048674"/>
          </a:xfrm>
        </p:spPr>
        <p:txBody>
          <a:bodyPr>
            <a:noAutofit/>
          </a:bodyPr>
          <a:lstStyle/>
          <a:p>
            <a:pPr marL="342900" indent="-342900">
              <a:buAutoNum type="arabicPeriod"/>
            </a:pPr>
            <a:r>
              <a:rPr lang="en-US" sz="2400" dirty="0" smtClean="0"/>
              <a:t>Universal, world-wide</a:t>
            </a:r>
          </a:p>
          <a:p>
            <a:pPr marL="548640" lvl="2" indent="0">
              <a:buNone/>
            </a:pPr>
            <a:r>
              <a:rPr lang="en-US" sz="2000" dirty="0" smtClean="0"/>
              <a:t>(Traditional)</a:t>
            </a:r>
          </a:p>
          <a:p>
            <a:pPr marL="342900" indent="-342900">
              <a:buAutoNum type="arabicPeriod"/>
            </a:pPr>
            <a:endParaRPr lang="en-US" sz="2400" dirty="0" smtClean="0"/>
          </a:p>
          <a:p>
            <a:pPr marL="342900" indent="-342900">
              <a:buAutoNum type="arabicPeriod"/>
            </a:pPr>
            <a:r>
              <a:rPr lang="en-US" sz="2400" dirty="0" smtClean="0"/>
              <a:t>Limited or local </a:t>
            </a:r>
          </a:p>
          <a:p>
            <a:pPr marL="548640" lvl="2" indent="0">
              <a:buNone/>
            </a:pPr>
            <a:r>
              <a:rPr lang="en-US" sz="2000" dirty="0" smtClean="0"/>
              <a:t>(Particular geographical location in Mesopotamia)</a:t>
            </a:r>
          </a:p>
          <a:p>
            <a:pPr marL="342900" indent="-342900">
              <a:buAutoNum type="arabicPeriod"/>
            </a:pPr>
            <a:endParaRPr lang="en-US" sz="2400" dirty="0" smtClean="0"/>
          </a:p>
          <a:p>
            <a:pPr marL="342900" indent="-342900">
              <a:buAutoNum type="arabicPeriod"/>
            </a:pPr>
            <a:r>
              <a:rPr lang="en-US" sz="2400" dirty="0" smtClean="0">
                <a:solidFill>
                  <a:srgbClr val="C00000"/>
                </a:solidFill>
              </a:rPr>
              <a:t>Non-literal / Symbolic</a:t>
            </a:r>
          </a:p>
          <a:p>
            <a:pPr marL="548640" lvl="2" indent="0">
              <a:buNone/>
            </a:pPr>
            <a:r>
              <a:rPr lang="en-US" sz="2000" dirty="0" smtClean="0"/>
              <a:t>Non-historical account written to teach theological truth</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Tree>
    <p:extLst>
      <p:ext uri="{BB962C8B-B14F-4D97-AF65-F5344CB8AC3E}">
        <p14:creationId xmlns:p14="http://schemas.microsoft.com/office/powerpoint/2010/main" val="47097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“And the waters prevailed so mightily upon the earth that all the high mountains </a:t>
            </a:r>
            <a:r>
              <a:rPr lang="en-US" sz="2400" b="1" dirty="0" smtClean="0"/>
              <a:t>under the whole heaven </a:t>
            </a:r>
            <a:r>
              <a:rPr lang="en-US" sz="2400" dirty="0" smtClean="0"/>
              <a:t>were covered.  The waters prevailed fifteen cubits upward, and the mountains were covered.” Gen 7:19, 20)</a:t>
            </a:r>
          </a:p>
          <a:p>
            <a:pPr marL="274320" lvl="1" indent="0">
              <a:buNone/>
            </a:pPr>
            <a:endParaRPr lang="en-US" sz="2400" dirty="0"/>
          </a:p>
          <a:p>
            <a:pPr marL="274320" lvl="1" indent="0">
              <a:buNone/>
            </a:pPr>
            <a:r>
              <a:rPr lang="en-US" sz="2400" dirty="0" smtClean="0"/>
              <a:t>“Not only asserts its [the flood’s] universality, but so to speak proves it, by giving the exact height of the waters above the highest mountains.”  </a:t>
            </a:r>
            <a:r>
              <a:rPr lang="en-US" sz="1400" dirty="0" smtClean="0"/>
              <a:t>(H. C. Leupold in </a:t>
            </a:r>
            <a:r>
              <a:rPr lang="en-US" sz="1400" i="1" dirty="0" smtClean="0"/>
              <a:t>Exposition of Genesis</a:t>
            </a:r>
            <a:r>
              <a:rPr lang="en-US" sz="1400" dirty="0" smtClean="0"/>
              <a:t>, quoting Skinner)</a:t>
            </a:r>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268460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Double “kol”</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“And the waters prevailed so mightily upon the earth that </a:t>
            </a:r>
            <a:r>
              <a:rPr lang="en-US" sz="2400" b="1" dirty="0" smtClean="0"/>
              <a:t>all</a:t>
            </a:r>
            <a:r>
              <a:rPr lang="en-US" sz="2400" dirty="0" smtClean="0"/>
              <a:t> the high mountains under </a:t>
            </a:r>
            <a:r>
              <a:rPr lang="en-US" sz="2400" b="1" dirty="0" smtClean="0"/>
              <a:t>all</a:t>
            </a:r>
            <a:r>
              <a:rPr lang="en-US" sz="2400" dirty="0" smtClean="0"/>
              <a:t> the  heavens were covered.  The waters prevailed fifteen cubits upward, and the mountains were covered.” Gen 7:19, 20)</a:t>
            </a:r>
          </a:p>
          <a:p>
            <a:pPr marL="274320" lvl="1" indent="0">
              <a:buNone/>
            </a:pPr>
            <a:endParaRPr lang="en-US" sz="2400" dirty="0" smtClean="0"/>
          </a:p>
          <a:p>
            <a:pPr marL="274320" lvl="1" indent="0">
              <a:buNone/>
            </a:pPr>
            <a:r>
              <a:rPr lang="en-US" sz="2400" dirty="0" smtClean="0"/>
              <a:t>The writer removes all possible ambiguity by adding a second </a:t>
            </a:r>
            <a:r>
              <a:rPr lang="en-US" sz="2400" i="1" dirty="0" err="1" smtClean="0"/>
              <a:t>kol</a:t>
            </a:r>
            <a:r>
              <a:rPr lang="en-US" sz="2400" i="1" dirty="0" smtClean="0"/>
              <a:t> </a:t>
            </a:r>
            <a:r>
              <a:rPr lang="en-US" sz="2400" dirty="0" smtClean="0"/>
              <a:t>/ all.</a:t>
            </a:r>
            <a:endParaRPr lang="en-US" sz="2400" dirty="0"/>
          </a:p>
          <a:p>
            <a:pPr marL="274320" lvl="1" indent="0">
              <a:buNone/>
            </a:pPr>
            <a:endParaRPr lang="en-US" sz="1400" dirty="0" smtClean="0"/>
          </a:p>
          <a:p>
            <a:pPr marL="274320" lvl="1" indent="0">
              <a:buNone/>
            </a:pPr>
            <a:endParaRPr lang="en-US" sz="1400" dirty="0"/>
          </a:p>
          <a:p>
            <a:pPr marL="274320" lvl="1" indent="0">
              <a:buNone/>
            </a:pPr>
            <a:r>
              <a:rPr lang="en-US" sz="1400" dirty="0" smtClean="0"/>
              <a:t>(H. C. Leupold in </a:t>
            </a:r>
            <a:r>
              <a:rPr lang="en-US" sz="1400" i="1" dirty="0" smtClean="0"/>
              <a:t>Exposition of Genesis</a:t>
            </a:r>
            <a:r>
              <a:rPr lang="en-US" sz="1400" dirty="0" smtClean="0"/>
              <a:t>)</a:t>
            </a:r>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solidFill>
                  <a:srgbClr val="FFFF00"/>
                </a:solidFill>
              </a:rPr>
              <a:t>Under the whole </a:t>
            </a:r>
            <a:r>
              <a:rPr lang="en-US" sz="1400" dirty="0" smtClean="0">
                <a:solidFill>
                  <a:srgbClr val="FFFF00"/>
                </a:solidFill>
              </a:rPr>
              <a:t>heaven</a:t>
            </a:r>
          </a:p>
          <a:p>
            <a:pPr marL="285750" indent="-285750">
              <a:buFont typeface="Arial" panose="020B0604020202020204" pitchFamily="34" charset="0"/>
              <a:buChar char="•"/>
            </a:pPr>
            <a:r>
              <a:rPr lang="en-US" sz="1400" dirty="0" smtClean="0">
                <a:solidFill>
                  <a:prstClr val="black"/>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Oval 3"/>
          <p:cNvSpPr/>
          <p:nvPr/>
        </p:nvSpPr>
        <p:spPr>
          <a:xfrm>
            <a:off x="5836920" y="2423160"/>
            <a:ext cx="701040" cy="6400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134600" y="2423160"/>
            <a:ext cx="701040" cy="6400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855611" y="1049804"/>
            <a:ext cx="1980029" cy="646331"/>
          </a:xfrm>
          <a:prstGeom prst="rect">
            <a:avLst/>
          </a:prstGeom>
          <a:noFill/>
        </p:spPr>
        <p:txBody>
          <a:bodyPr wrap="none" lIns="91440" tIns="45720" rIns="91440" bIns="4572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Relative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cxnSp>
        <p:nvCxnSpPr>
          <p:cNvPr id="9" name="Straight Connector 8"/>
          <p:cNvCxnSpPr/>
          <p:nvPr/>
        </p:nvCxnSpPr>
        <p:spPr>
          <a:xfrm>
            <a:off x="9372600" y="929640"/>
            <a:ext cx="975360" cy="8991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372600" y="929640"/>
            <a:ext cx="975360" cy="8991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354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200" dirty="0" smtClean="0"/>
              <a:t>“All the fountains of the </a:t>
            </a:r>
            <a:br>
              <a:rPr lang="en-US" sz="3200" dirty="0" smtClean="0"/>
            </a:br>
            <a:r>
              <a:rPr lang="en-US" sz="3200" dirty="0" smtClean="0"/>
              <a:t>Great Deep”</a:t>
            </a:r>
            <a:endParaRPr lang="en-US" sz="3200"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“…on that day </a:t>
            </a:r>
            <a:r>
              <a:rPr lang="en-US" sz="2400" b="1" dirty="0" smtClean="0"/>
              <a:t>all the fountains of the great deep </a:t>
            </a:r>
            <a:r>
              <a:rPr lang="en-US" sz="2400" dirty="0" smtClean="0"/>
              <a:t>were broken up, and the windows of heaven were opened.”  Gen 7:11</a:t>
            </a:r>
          </a:p>
          <a:p>
            <a:pPr marL="274320" lvl="1" indent="0">
              <a:buNone/>
            </a:pPr>
            <a:endParaRPr lang="en-US" sz="2400" dirty="0"/>
          </a:p>
          <a:p>
            <a:pPr marL="274320" lvl="1" indent="0">
              <a:buNone/>
            </a:pPr>
            <a:r>
              <a:rPr lang="en-US" sz="2400" dirty="0" smtClean="0"/>
              <a:t>“The </a:t>
            </a:r>
            <a:r>
              <a:rPr lang="en-US" sz="2400" b="1" dirty="0" smtClean="0"/>
              <a:t>fountains of the deep </a:t>
            </a:r>
            <a:r>
              <a:rPr lang="en-US" sz="2400" dirty="0" smtClean="0"/>
              <a:t>and the windows of heaven were also stopped, and the rain from heaven was restrained.”  Gen 8:2</a:t>
            </a: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solidFill>
                  <a:srgbClr val="FFFF00"/>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328383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200" dirty="0" smtClean="0"/>
              <a:t>“All the fountains of the </a:t>
            </a:r>
            <a:br>
              <a:rPr lang="en-US" sz="3200" dirty="0" smtClean="0"/>
            </a:br>
            <a:r>
              <a:rPr lang="en-US" sz="3200" dirty="0" smtClean="0"/>
              <a:t>Great Deep”</a:t>
            </a:r>
            <a:endParaRPr lang="en-US" sz="3200"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“The earth was without form and void; and darkness was on </a:t>
            </a:r>
            <a:r>
              <a:rPr lang="en-US" sz="2400" b="1" dirty="0" smtClean="0"/>
              <a:t>the face of the deep</a:t>
            </a:r>
            <a:r>
              <a:rPr lang="en-US" sz="2400" dirty="0" smtClean="0"/>
              <a:t>…” Gen 1:2</a:t>
            </a:r>
          </a:p>
          <a:p>
            <a:pPr marL="274320" lvl="1" indent="0">
              <a:buNone/>
            </a:pPr>
            <a:endParaRPr lang="en-US" sz="2400" dirty="0"/>
          </a:p>
          <a:p>
            <a:pPr marL="274320" lvl="1" indent="0">
              <a:buNone/>
            </a:pPr>
            <a:r>
              <a:rPr lang="en-US" sz="2400" dirty="0" smtClean="0"/>
              <a:t>“Thou didst cover it [the earth] with </a:t>
            </a:r>
            <a:r>
              <a:rPr lang="en-US" sz="2400" b="1" dirty="0" smtClean="0"/>
              <a:t>deep</a:t>
            </a:r>
            <a:r>
              <a:rPr lang="en-US" sz="2400" dirty="0" smtClean="0"/>
              <a:t> as with a garment; the waters were standing above the mountains.”  Psalm 104:6</a:t>
            </a: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a:t>
            </a:r>
            <a:r>
              <a:rPr lang="en-US" sz="1400" dirty="0">
                <a:solidFill>
                  <a:prstClr val="black"/>
                </a:solidFill>
              </a:rPr>
              <a:t>f</a:t>
            </a:r>
            <a:r>
              <a:rPr lang="en-US" sz="1400" dirty="0" smtClean="0">
                <a:solidFill>
                  <a:prstClr val="black"/>
                </a:solidFill>
              </a:rPr>
              <a:t>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solidFill>
                  <a:srgbClr val="FFFF00"/>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152397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200" dirty="0" smtClean="0"/>
              <a:t>“All the fountains of the </a:t>
            </a:r>
            <a:br>
              <a:rPr lang="en-US" sz="3200" dirty="0" smtClean="0"/>
            </a:br>
            <a:r>
              <a:rPr lang="en-US" sz="3200" dirty="0" smtClean="0"/>
              <a:t>Great Deep”</a:t>
            </a:r>
            <a:endParaRPr lang="en-US" sz="3200"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The “breaking up” and “bursting forth” (i.e. geological faulting) of not just one subterranean water spring in Mesopotamia, but of </a:t>
            </a:r>
            <a:r>
              <a:rPr lang="en-US" sz="2400" i="1" dirty="0" smtClean="0"/>
              <a:t>all</a:t>
            </a:r>
            <a:r>
              <a:rPr lang="en-US" sz="2400" dirty="0" smtClean="0"/>
              <a:t> the “fountains” of the Great Deep, coupled in the same verse with the opening of the windows of the heavens, far transcends a local scene.</a:t>
            </a: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solidFill>
                  <a:srgbClr val="FFFF00"/>
                </a:solidFill>
              </a:rPr>
              <a:t>All the fountains of the Great Deep</a:t>
            </a:r>
          </a:p>
          <a:p>
            <a:pPr marL="285750" indent="-285750">
              <a:buFont typeface="Arial" panose="020B0604020202020204" pitchFamily="34" charset="0"/>
              <a:buChar char="•"/>
            </a:pPr>
            <a:r>
              <a:rPr lang="en-US" sz="1400" i="1" dirty="0" smtClean="0">
                <a:solidFill>
                  <a:prstClr val="black"/>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4" name="Rounded Rectangle 3"/>
          <p:cNvSpPr/>
          <p:nvPr/>
        </p:nvSpPr>
        <p:spPr>
          <a:xfrm>
            <a:off x="3954676" y="4855517"/>
            <a:ext cx="2113516" cy="1527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Fountains of the Great Deep</a:t>
            </a:r>
            <a:endParaRPr lang="en-US" sz="2400" dirty="0"/>
          </a:p>
        </p:txBody>
      </p:sp>
      <p:sp>
        <p:nvSpPr>
          <p:cNvPr id="7" name="Rounded Rectangle 6"/>
          <p:cNvSpPr/>
          <p:nvPr/>
        </p:nvSpPr>
        <p:spPr>
          <a:xfrm>
            <a:off x="7085874" y="4874566"/>
            <a:ext cx="2059966" cy="1366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Windows of Heaven</a:t>
            </a:r>
            <a:endParaRPr lang="en-US" sz="2400" dirty="0"/>
          </a:p>
        </p:txBody>
      </p:sp>
      <p:sp>
        <p:nvSpPr>
          <p:cNvPr id="5" name="Plus 4"/>
          <p:cNvSpPr/>
          <p:nvPr/>
        </p:nvSpPr>
        <p:spPr>
          <a:xfrm>
            <a:off x="6218332" y="5219700"/>
            <a:ext cx="717402" cy="6477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ot Equal 7"/>
          <p:cNvSpPr/>
          <p:nvPr/>
        </p:nvSpPr>
        <p:spPr>
          <a:xfrm>
            <a:off x="9296359" y="5219700"/>
            <a:ext cx="886633" cy="549922"/>
          </a:xfrm>
          <a:prstGeom prst="mathNot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10200161" y="5118295"/>
            <a:ext cx="1527982" cy="769441"/>
          </a:xfrm>
          <a:prstGeom prst="rect">
            <a:avLst/>
          </a:prstGeom>
          <a:noFill/>
        </p:spPr>
        <p:txBody>
          <a:bodyPr wrap="none" lIns="91440" tIns="45720" rIns="91440" bIns="45720">
            <a:spAutoFit/>
          </a:bodyPr>
          <a:lstStyle/>
          <a:p>
            <a:pPr algn="ctr"/>
            <a:r>
              <a:rPr lang="en-US" sz="4400" b="0" cap="none" spc="0" dirty="0" smtClean="0">
                <a:ln w="0"/>
                <a:solidFill>
                  <a:srgbClr val="C00000"/>
                </a:solidFill>
                <a:effectLst>
                  <a:outerShdw blurRad="38100" dist="25400" dir="5400000" algn="ctr" rotWithShape="0">
                    <a:srgbClr val="6E747A">
                      <a:alpha val="43000"/>
                    </a:srgbClr>
                  </a:outerShdw>
                </a:effectLst>
              </a:rPr>
              <a:t>local</a:t>
            </a:r>
            <a:endParaRPr lang="en-US" sz="4400" b="0" cap="none" spc="0" dirty="0">
              <a:ln w="0"/>
              <a:solidFill>
                <a:srgbClr val="C0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51299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3200" dirty="0" smtClean="0"/>
              <a:t>“</a:t>
            </a:r>
            <a:r>
              <a:rPr lang="en-US" sz="3200" i="1" dirty="0" smtClean="0"/>
              <a:t>Mabbul</a:t>
            </a:r>
            <a:r>
              <a:rPr lang="en-US" sz="3200" dirty="0" smtClean="0"/>
              <a:t>”</a:t>
            </a:r>
            <a:endParaRPr lang="en-US" sz="3200"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2400" dirty="0" smtClean="0"/>
              <a:t>Used exclusively in the Hebrew Bible for the universal Genesis Flood</a:t>
            </a:r>
          </a:p>
          <a:p>
            <a:pPr marL="274320" lvl="1" indent="0">
              <a:buNone/>
            </a:pPr>
            <a:endParaRPr lang="en-US" sz="2400" dirty="0"/>
          </a:p>
          <a:p>
            <a:pPr marL="274320" lvl="1" indent="0">
              <a:buNone/>
            </a:pPr>
            <a:r>
              <a:rPr lang="en-US" sz="2400" dirty="0" smtClean="0"/>
              <a:t>12 uses in Genesis + 1 in Psalms</a:t>
            </a:r>
          </a:p>
          <a:p>
            <a:pPr marL="274320" lvl="1" indent="0">
              <a:buNone/>
            </a:pPr>
            <a:endParaRPr lang="en-US" sz="2400" dirty="0"/>
          </a:p>
          <a:p>
            <a:pPr marL="274320" lvl="1" indent="0">
              <a:buNone/>
            </a:pPr>
            <a:r>
              <a:rPr lang="en-US" sz="2400" dirty="0" smtClean="0"/>
              <a:t>Technical term that sets the Genesis Deluge apart from all local floods</a:t>
            </a:r>
          </a:p>
          <a:p>
            <a:pPr marL="274320" lvl="1" indent="0">
              <a:buNone/>
            </a:pPr>
            <a:endParaRPr lang="en-US" sz="2400" dirty="0" smtClean="0"/>
          </a:p>
          <a:p>
            <a:pPr marL="274320" lvl="1" indent="0">
              <a:buNone/>
            </a:pPr>
            <a:r>
              <a:rPr lang="en-US" sz="2400" dirty="0" smtClean="0"/>
              <a:t>“The Lord sat enthroned at </a:t>
            </a:r>
            <a:r>
              <a:rPr lang="en-US" sz="2400" b="1" dirty="0" smtClean="0"/>
              <a:t>the Flood</a:t>
            </a:r>
            <a:r>
              <a:rPr lang="en-US" sz="2400" dirty="0" smtClean="0"/>
              <a:t>,</a:t>
            </a:r>
          </a:p>
          <a:p>
            <a:pPr marL="274320" lvl="1" indent="0">
              <a:buNone/>
            </a:pPr>
            <a:r>
              <a:rPr lang="en-US" sz="2400" dirty="0" smtClean="0"/>
              <a:t>And the Lord sits as King forever.” Psalm 29:10</a:t>
            </a: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solidFill>
                  <a:srgbClr val="FFFF00"/>
                </a:solidFill>
              </a:rPr>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403882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up)">
                                      <p:cBhvr>
                                        <p:cTn id="11" dur="10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up)">
                                      <p:cBhvr>
                                        <p:cTn id="16" dur="500"/>
                                        <p:tgtEl>
                                          <p:spTgt spid="3">
                                            <p:txEl>
                                              <p:pRg st="6" end="6"/>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up)">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4000" dirty="0" smtClean="0"/>
              <a:t>Biblical terminology--Summary</a:t>
            </a:r>
            <a:endParaRPr lang="en-US" sz="4000" dirty="0"/>
          </a:p>
        </p:txBody>
      </p:sp>
      <p:sp>
        <p:nvSpPr>
          <p:cNvPr id="3" name="Content Placeholder 2"/>
          <p:cNvSpPr>
            <a:spLocks noGrp="1"/>
          </p:cNvSpPr>
          <p:nvPr>
            <p:ph idx="1"/>
          </p:nvPr>
        </p:nvSpPr>
        <p:spPr>
          <a:xfrm>
            <a:off x="4077734" y="2103120"/>
            <a:ext cx="7442886" cy="4048674"/>
          </a:xfrm>
        </p:spPr>
        <p:txBody>
          <a:bodyPr>
            <a:noAutofit/>
          </a:bodyPr>
          <a:lstStyle/>
          <a:p>
            <a:pPr marL="274320" lvl="1" indent="0">
              <a:buNone/>
            </a:pPr>
            <a:r>
              <a:rPr lang="en-US" sz="3200" dirty="0" smtClean="0"/>
              <a:t>“The Genesis flood narrative provides ample evidence of being an account which is to be understood as a </a:t>
            </a:r>
            <a:r>
              <a:rPr lang="en-US" sz="3200" b="1" dirty="0" smtClean="0"/>
              <a:t>historical</a:t>
            </a:r>
            <a:r>
              <a:rPr lang="en-US" sz="3200" dirty="0" smtClean="0"/>
              <a:t> narrative in prose style.  It expects to be taken </a:t>
            </a:r>
            <a:r>
              <a:rPr lang="en-US" sz="3200" b="1" dirty="0" smtClean="0"/>
              <a:t>literally</a:t>
            </a:r>
            <a:r>
              <a:rPr lang="en-US" sz="3200" dirty="0" smtClean="0"/>
              <a:t>.  </a:t>
            </a:r>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180991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4000" dirty="0" smtClean="0"/>
              <a:t>Biblical terminology--Summary</a:t>
            </a:r>
            <a:endParaRPr lang="en-US" sz="4000" dirty="0"/>
          </a:p>
        </p:txBody>
      </p:sp>
      <p:sp>
        <p:nvSpPr>
          <p:cNvPr id="3" name="Content Placeholder 2"/>
          <p:cNvSpPr>
            <a:spLocks noGrp="1"/>
          </p:cNvSpPr>
          <p:nvPr>
            <p:ph idx="1"/>
          </p:nvPr>
        </p:nvSpPr>
        <p:spPr>
          <a:xfrm>
            <a:off x="4077734" y="2103120"/>
            <a:ext cx="7733266" cy="4048674"/>
          </a:xfrm>
        </p:spPr>
        <p:txBody>
          <a:bodyPr>
            <a:noAutofit/>
          </a:bodyPr>
          <a:lstStyle/>
          <a:p>
            <a:pPr marL="274320" lvl="1" indent="0">
              <a:buNone/>
            </a:pPr>
            <a:r>
              <a:rPr lang="en-US" sz="3200" dirty="0" smtClean="0"/>
              <a:t>“There is a consistent and overwhelming amount of terminology and formulae…which on the basis of context and syntax has uniformly indicated that the flood story wants to be understood in a </a:t>
            </a:r>
            <a:r>
              <a:rPr lang="en-US" sz="3200" b="1" dirty="0" smtClean="0"/>
              <a:t>universal</a:t>
            </a:r>
            <a:r>
              <a:rPr lang="en-US" sz="3200" dirty="0" smtClean="0"/>
              <a:t> sense:</a:t>
            </a:r>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367447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sz="4000" dirty="0" smtClean="0"/>
              <a:t>Biblical terminology--Summary</a:t>
            </a:r>
            <a:endParaRPr lang="en-US" sz="4000" dirty="0"/>
          </a:p>
        </p:txBody>
      </p:sp>
      <p:sp>
        <p:nvSpPr>
          <p:cNvPr id="3" name="Content Placeholder 2"/>
          <p:cNvSpPr>
            <a:spLocks noGrp="1"/>
          </p:cNvSpPr>
          <p:nvPr>
            <p:ph idx="1"/>
          </p:nvPr>
        </p:nvSpPr>
        <p:spPr>
          <a:xfrm>
            <a:off x="4077734" y="2103120"/>
            <a:ext cx="7771366" cy="4048674"/>
          </a:xfrm>
        </p:spPr>
        <p:txBody>
          <a:bodyPr>
            <a:noAutofit/>
          </a:bodyPr>
          <a:lstStyle/>
          <a:p>
            <a:pPr marL="274320" lvl="1" indent="0">
              <a:buNone/>
            </a:pPr>
            <a:r>
              <a:rPr lang="en-US" sz="3200" dirty="0" smtClean="0"/>
              <a:t>“The waters destroyed all human and animal plus bird life on the entire land mass of the globe.  To read it otherwise means to force a meaning on the carefully written and specific syntactical constructions of the original language which the text itself rejects.”  (Hasel)</a:t>
            </a:r>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r>
              <a:rPr lang="en-US" sz="2400" dirty="0" smtClean="0"/>
              <a:t>Eccl 2:3</a:t>
            </a:r>
          </a:p>
          <a:p>
            <a:pPr marL="274320" lvl="1" indent="0">
              <a:buNone/>
            </a:pPr>
            <a:r>
              <a:rPr lang="en-US" sz="2400" dirty="0" smtClean="0"/>
              <a:t>Eccl 3:1</a:t>
            </a:r>
          </a:p>
          <a:p>
            <a:pPr marL="274320" lvl="1" indent="0">
              <a:buNone/>
            </a:pPr>
            <a:endParaRPr lang="en-US" sz="2400" dirty="0"/>
          </a:p>
          <a:p>
            <a:pPr marL="274320" lvl="1" indent="0">
              <a:buNone/>
            </a:pPr>
            <a:endParaRPr lang="en-US" sz="2400"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t>Conflicting Schools of Interpretation</a:t>
            </a:r>
            <a:endParaRPr lang="en-US" sz="1600" dirty="0"/>
          </a:p>
          <a:p>
            <a:endParaRPr lang="en-US" sz="1600" dirty="0" smtClean="0">
              <a:solidFill>
                <a:prstClr val="black"/>
              </a:solidFill>
            </a:endParaRPr>
          </a:p>
          <a:p>
            <a:r>
              <a:rPr lang="en-US" sz="1600" dirty="0" smtClean="0">
                <a:solidFill>
                  <a:srgbClr val="FFFF00"/>
                </a:solidFill>
              </a:rPr>
              <a:t>Biblical Terminology in Genesis 6-9 Indicating Universality</a:t>
            </a:r>
          </a:p>
          <a:p>
            <a:endParaRPr lang="en-US" sz="1600" dirty="0">
              <a:solidFill>
                <a:prstClr val="black"/>
              </a:solidFill>
            </a:endParaRP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solidFill>
                <a:prstClr val="black"/>
              </a:solidFill>
            </a:endParaRPr>
          </a:p>
          <a:p>
            <a:r>
              <a:rPr lang="en-US" sz="1600" dirty="0" smtClean="0">
                <a:solidFill>
                  <a:prstClr val="black"/>
                </a:solidFill>
              </a:rPr>
              <a:t>Other Biblical Evidence for a Universal Flood</a:t>
            </a:r>
            <a:endParaRPr lang="en-US" sz="14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99977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Other evidence</a:t>
            </a:r>
            <a:endParaRPr lang="en-US" dirty="0"/>
          </a:p>
        </p:txBody>
      </p:sp>
      <p:sp>
        <p:nvSpPr>
          <p:cNvPr id="3" name="Content Placeholder 2"/>
          <p:cNvSpPr>
            <a:spLocks noGrp="1"/>
          </p:cNvSpPr>
          <p:nvPr>
            <p:ph idx="1"/>
          </p:nvPr>
        </p:nvSpPr>
        <p:spPr>
          <a:xfrm>
            <a:off x="4077734" y="1803574"/>
            <a:ext cx="7442886" cy="4518397"/>
          </a:xfrm>
        </p:spPr>
        <p:txBody>
          <a:bodyPr>
            <a:noAutofit/>
          </a:bodyPr>
          <a:lstStyle/>
          <a:p>
            <a:pPr marL="0" indent="0">
              <a:buNone/>
            </a:pPr>
            <a:endParaRPr lang="en-US" sz="2400" dirty="0"/>
          </a:p>
        </p:txBody>
      </p:sp>
      <p:sp>
        <p:nvSpPr>
          <p:cNvPr id="6" name="TextBox 5"/>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Conflicting Schools of Interpretation</a:t>
            </a:r>
          </a:p>
          <a:p>
            <a:endParaRPr lang="en-US" sz="1600" dirty="0" smtClean="0">
              <a:solidFill>
                <a:prstClr val="black"/>
              </a:solidFill>
            </a:endParaRPr>
          </a:p>
          <a:p>
            <a:endParaRPr lang="en-US" sz="1600" dirty="0">
              <a:solidFill>
                <a:prstClr val="black"/>
              </a:solidFill>
            </a:endParaRPr>
          </a:p>
          <a:p>
            <a:endParaRPr lang="en-US" sz="1600" dirty="0" smtClean="0">
              <a:solidFill>
                <a:prstClr val="black"/>
              </a:solidFill>
            </a:endParaRPr>
          </a:p>
          <a:p>
            <a:r>
              <a:rPr lang="en-US" sz="1600" dirty="0" smtClean="0">
                <a:solidFill>
                  <a:prstClr val="black"/>
                </a:solidFill>
              </a:rPr>
              <a:t>Biblical Terminology in Genesis 6-9 Indicating Universality</a:t>
            </a:r>
          </a:p>
          <a:p>
            <a:endParaRPr lang="en-US" sz="1600" dirty="0" smtClean="0">
              <a:solidFill>
                <a:prstClr val="black"/>
              </a:solidFill>
            </a:endParaRPr>
          </a:p>
          <a:p>
            <a:endParaRPr lang="en-US" sz="1600" dirty="0" smtClean="0">
              <a:solidFill>
                <a:prstClr val="black"/>
              </a:solidFill>
            </a:endParaRPr>
          </a:p>
          <a:p>
            <a:endParaRPr lang="en-US" sz="1600" dirty="0">
              <a:solidFill>
                <a:prstClr val="black"/>
              </a:solidFill>
            </a:endParaRPr>
          </a:p>
          <a:p>
            <a:r>
              <a:rPr lang="en-US" sz="1600" dirty="0" smtClean="0">
                <a:solidFill>
                  <a:prstClr val="black"/>
                </a:solidFill>
              </a:rPr>
              <a:t>Other Biblical Evidence for a Universal Flood</a:t>
            </a:r>
          </a:p>
          <a:p>
            <a:endParaRPr lang="en-US" sz="1400" dirty="0" smtClean="0">
              <a:solidFill>
                <a:prstClr val="black"/>
              </a:solidFill>
            </a:endParaRPr>
          </a:p>
          <a:p>
            <a:pPr lvl="1"/>
            <a:endParaRPr lang="en-US" sz="1600" dirty="0" smtClean="0">
              <a:solidFill>
                <a:prstClr val="black"/>
              </a:solidFill>
            </a:endParaRP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a:p>
            <a:endParaRPr lang="en-US" sz="1600" dirty="0" smtClean="0">
              <a:solidFill>
                <a:prstClr val="black"/>
              </a:solidFill>
            </a:endParaRPr>
          </a:p>
        </p:txBody>
      </p:sp>
      <p:sp>
        <p:nvSpPr>
          <p:cNvPr id="4" name="Rectangle 3"/>
          <p:cNvSpPr/>
          <p:nvPr/>
        </p:nvSpPr>
        <p:spPr>
          <a:xfrm>
            <a:off x="2653400" y="4370466"/>
            <a:ext cx="950901" cy="923330"/>
          </a:xfrm>
          <a:prstGeom prst="rect">
            <a:avLst/>
          </a:prstGeom>
          <a:noFill/>
        </p:spPr>
        <p:txBody>
          <a:bodyPr wrap="none" lIns="91440" tIns="45720" rIns="91440" bIns="45720">
            <a:spAutoFit/>
          </a:bodyPr>
          <a:lstStyle/>
          <a:p>
            <a:pPr algn="ctr"/>
            <a:r>
              <a:rPr lang="en-US" sz="5400" dirty="0" smtClean="0">
                <a:ln w="0"/>
                <a:solidFill>
                  <a:srgbClr val="C00000"/>
                </a:solidFill>
                <a:effectLst>
                  <a:outerShdw blurRad="38100" dist="19050" dir="2700000" algn="tl" rotWithShape="0">
                    <a:prstClr val="black">
                      <a:alpha val="40000"/>
                    </a:prstClr>
                  </a:outerShdw>
                </a:effectLst>
              </a:rPr>
              <a:t>14</a:t>
            </a:r>
            <a:endParaRPr lang="en-US" sz="5400" dirty="0">
              <a:ln w="0"/>
              <a:solidFill>
                <a:srgbClr val="C00000"/>
              </a:solidFill>
              <a:effectLst>
                <a:outerShdw blurRad="38100" dist="19050" dir="2700000" algn="tl" rotWithShape="0">
                  <a:prstClr val="black">
                    <a:alpha val="40000"/>
                  </a:prstClr>
                </a:outerShdw>
              </a:effectLst>
            </a:endParaRPr>
          </a:p>
        </p:txBody>
      </p:sp>
      <p:sp>
        <p:nvSpPr>
          <p:cNvPr id="7" name="Rectangle 6"/>
          <p:cNvSpPr/>
          <p:nvPr/>
        </p:nvSpPr>
        <p:spPr>
          <a:xfrm>
            <a:off x="3036517" y="2619915"/>
            <a:ext cx="567784" cy="923330"/>
          </a:xfrm>
          <a:prstGeom prst="rect">
            <a:avLst/>
          </a:prstGeom>
          <a:noFill/>
        </p:spPr>
        <p:txBody>
          <a:bodyPr wrap="none" lIns="91440" tIns="45720" rIns="91440" bIns="45720">
            <a:spAutoFit/>
          </a:bodyPr>
          <a:lstStyle/>
          <a:p>
            <a:pPr algn="ctr"/>
            <a:r>
              <a:rPr lang="en-US" sz="5400" dirty="0">
                <a:ln w="0"/>
                <a:solidFill>
                  <a:srgbClr val="C00000"/>
                </a:solidFill>
                <a:effectLst>
                  <a:outerShdw blurRad="38100" dist="19050" dir="2700000" algn="tl" rotWithShape="0">
                    <a:prstClr val="black">
                      <a:alpha val="40000"/>
                    </a:prstClr>
                  </a:outerShdw>
                </a:effectLst>
              </a:rPr>
              <a:t>8</a:t>
            </a:r>
          </a:p>
        </p:txBody>
      </p:sp>
    </p:spTree>
    <p:custDataLst>
      <p:tags r:id="rId1"/>
    </p:custDataLst>
    <p:extLst>
      <p:ext uri="{BB962C8B-B14F-4D97-AF65-F5344CB8AC3E}">
        <p14:creationId xmlns:p14="http://schemas.microsoft.com/office/powerpoint/2010/main" val="265899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Historical nature of Flood</a:t>
            </a: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
        <p:nvSpPr>
          <p:cNvPr id="4" name="Rectangle 3"/>
          <p:cNvSpPr/>
          <p:nvPr/>
        </p:nvSpPr>
        <p:spPr>
          <a:xfrm>
            <a:off x="4209393" y="2311605"/>
            <a:ext cx="2002220" cy="263284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Noah was 500 years old</a:t>
            </a:r>
            <a:r>
              <a:rPr lang="en-US" dirty="0" smtClean="0"/>
              <a:t>, and Noah became the father of </a:t>
            </a:r>
            <a:r>
              <a:rPr lang="en-US" dirty="0"/>
              <a:t>Shem, Ham, and Japheth.</a:t>
            </a:r>
          </a:p>
          <a:p>
            <a:pPr algn="ctr"/>
            <a:r>
              <a:rPr lang="en-US" dirty="0" smtClean="0"/>
              <a:t>Genesis 5:32</a:t>
            </a:r>
            <a:endParaRPr lang="en-US" dirty="0"/>
          </a:p>
        </p:txBody>
      </p:sp>
      <p:sp>
        <p:nvSpPr>
          <p:cNvPr id="7" name="Rectangle 6"/>
          <p:cNvSpPr/>
          <p:nvPr/>
        </p:nvSpPr>
        <p:spPr>
          <a:xfrm>
            <a:off x="9312166" y="2311605"/>
            <a:ext cx="2002220" cy="263284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Noah lived 350 years </a:t>
            </a:r>
            <a:r>
              <a:rPr lang="en-US" dirty="0" smtClean="0"/>
              <a:t>after the flood.</a:t>
            </a:r>
          </a:p>
          <a:p>
            <a:pPr algn="ctr"/>
            <a:r>
              <a:rPr lang="en-US" dirty="0" smtClean="0"/>
              <a:t>Genesis 9:28-29</a:t>
            </a:r>
            <a:endParaRPr lang="en-US" dirty="0"/>
          </a:p>
        </p:txBody>
      </p:sp>
      <p:sp>
        <p:nvSpPr>
          <p:cNvPr id="5" name="Rectangle 4"/>
          <p:cNvSpPr/>
          <p:nvPr/>
        </p:nvSpPr>
        <p:spPr>
          <a:xfrm>
            <a:off x="6211613" y="2311605"/>
            <a:ext cx="3100553" cy="263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Flood Account</a:t>
            </a:r>
          </a:p>
          <a:p>
            <a:pPr algn="ctr"/>
            <a:r>
              <a:rPr lang="en-US" dirty="0" smtClean="0">
                <a:solidFill>
                  <a:schemeClr val="tx1"/>
                </a:solidFill>
              </a:rPr>
              <a:t>Genesis 6:1 – 9:17</a:t>
            </a:r>
            <a:endParaRPr lang="en-US" dirty="0">
              <a:solidFill>
                <a:schemeClr val="tx1"/>
              </a:solidFill>
            </a:endParaRPr>
          </a:p>
        </p:txBody>
      </p:sp>
    </p:spTree>
    <p:custDataLst>
      <p:tags r:id="rId1"/>
    </p:custDataLst>
    <p:extLst>
      <p:ext uri="{BB962C8B-B14F-4D97-AF65-F5344CB8AC3E}">
        <p14:creationId xmlns:p14="http://schemas.microsoft.com/office/powerpoint/2010/main" val="7896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Major themes in Gen 1-11</a:t>
            </a:r>
            <a:endParaRPr lang="en-US" dirty="0"/>
          </a:p>
        </p:txBody>
      </p:sp>
      <p:sp>
        <p:nvSpPr>
          <p:cNvPr id="3" name="Content Placeholder 2"/>
          <p:cNvSpPr>
            <a:spLocks noGrp="1"/>
          </p:cNvSpPr>
          <p:nvPr>
            <p:ph idx="1"/>
          </p:nvPr>
        </p:nvSpPr>
        <p:spPr>
          <a:xfrm>
            <a:off x="4077734" y="2103120"/>
            <a:ext cx="4342366" cy="4048674"/>
          </a:xfrm>
        </p:spPr>
        <p:txBody>
          <a:bodyPr>
            <a:normAutofit fontScale="92500"/>
          </a:bodyPr>
          <a:lstStyle/>
          <a:p>
            <a:pPr marL="0" indent="0">
              <a:buNone/>
            </a:pPr>
            <a:r>
              <a:rPr lang="en-US" sz="3600" dirty="0" smtClean="0"/>
              <a:t>Universal in scope</a:t>
            </a:r>
          </a:p>
          <a:p>
            <a:r>
              <a:rPr lang="en-US" sz="2400" dirty="0" smtClean="0"/>
              <a:t>Creation</a:t>
            </a:r>
          </a:p>
          <a:p>
            <a:pPr lvl="1"/>
            <a:r>
              <a:rPr lang="en-US" sz="2200" b="1" dirty="0" smtClean="0">
                <a:solidFill>
                  <a:srgbClr val="0070C0"/>
                </a:solidFill>
              </a:rPr>
              <a:t>not local</a:t>
            </a:r>
          </a:p>
          <a:p>
            <a:r>
              <a:rPr lang="en-US" sz="2400" dirty="0" smtClean="0"/>
              <a:t>Fall </a:t>
            </a:r>
          </a:p>
          <a:p>
            <a:pPr lvl="1"/>
            <a:r>
              <a:rPr lang="en-US" sz="2200" b="1" dirty="0" smtClean="0">
                <a:solidFill>
                  <a:srgbClr val="0070C0"/>
                </a:solidFill>
              </a:rPr>
              <a:t>entire human race</a:t>
            </a:r>
          </a:p>
          <a:p>
            <a:r>
              <a:rPr lang="en-US" sz="2400" dirty="0" smtClean="0"/>
              <a:t>Plan of redemption </a:t>
            </a:r>
          </a:p>
          <a:p>
            <a:pPr lvl="1"/>
            <a:r>
              <a:rPr lang="en-US" sz="2200" b="1" dirty="0" smtClean="0">
                <a:solidFill>
                  <a:srgbClr val="0070C0"/>
                </a:solidFill>
              </a:rPr>
              <a:t>universal struggle culminating in victory of Jesus</a:t>
            </a:r>
          </a:p>
          <a:p>
            <a:r>
              <a:rPr lang="en-US" sz="2400" dirty="0" smtClean="0"/>
              <a:t>Spread of sin</a:t>
            </a:r>
            <a:endParaRPr lang="en-US" sz="2400"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solidFill>
                  <a:srgbClr val="FFFF00"/>
                </a:solidFill>
              </a:rPr>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4" name="Rectangle 3"/>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8420100" y="2103120"/>
            <a:ext cx="3100519" cy="404867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400" dirty="0" smtClean="0"/>
              <a:t>“And God saw that the wickedness of </a:t>
            </a:r>
            <a:r>
              <a:rPr lang="en-US" sz="2400" b="1" dirty="0" smtClean="0"/>
              <a:t>[</a:t>
            </a:r>
            <a:r>
              <a:rPr lang="en-US" sz="2400" b="1" dirty="0" smtClean="0">
                <a:solidFill>
                  <a:srgbClr val="0070C0"/>
                </a:solidFill>
              </a:rPr>
              <a:t>humanity</a:t>
            </a:r>
            <a:r>
              <a:rPr lang="en-US" sz="2400" b="1" dirty="0" smtClean="0"/>
              <a:t>] </a:t>
            </a:r>
            <a:r>
              <a:rPr lang="en-US" sz="2400" dirty="0" smtClean="0"/>
              <a:t>was great in the earth, and that </a:t>
            </a:r>
            <a:r>
              <a:rPr lang="en-US" sz="2400" b="1" dirty="0" smtClean="0">
                <a:solidFill>
                  <a:srgbClr val="0070C0"/>
                </a:solidFill>
              </a:rPr>
              <a:t>every</a:t>
            </a:r>
            <a:r>
              <a:rPr lang="en-US" sz="2400" dirty="0" smtClean="0"/>
              <a:t> imagination of the thoughts of his heart was </a:t>
            </a:r>
            <a:r>
              <a:rPr lang="en-US" sz="2400" b="1" dirty="0" smtClean="0">
                <a:solidFill>
                  <a:srgbClr val="0070C0"/>
                </a:solidFill>
              </a:rPr>
              <a:t>only</a:t>
            </a:r>
            <a:r>
              <a:rPr lang="en-US" sz="2400" dirty="0" smtClean="0"/>
              <a:t> evil </a:t>
            </a:r>
            <a:r>
              <a:rPr lang="en-US" sz="2400" b="1" dirty="0" smtClean="0">
                <a:solidFill>
                  <a:srgbClr val="0070C0"/>
                </a:solidFill>
              </a:rPr>
              <a:t>continually</a:t>
            </a:r>
            <a:r>
              <a:rPr lang="en-US" sz="2400" dirty="0" smtClean="0"/>
              <a:t>.” Gen 6:5</a:t>
            </a:r>
            <a:endParaRPr lang="en-US" sz="2400" dirty="0"/>
          </a:p>
        </p:txBody>
      </p:sp>
    </p:spTree>
    <p:custDataLst>
      <p:tags r:id="rId1"/>
    </p:custDataLst>
    <p:extLst>
      <p:ext uri="{BB962C8B-B14F-4D97-AF65-F5344CB8AC3E}">
        <p14:creationId xmlns:p14="http://schemas.microsoft.com/office/powerpoint/2010/main" val="333621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Major themes in Gen 1-11</a:t>
            </a: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solidFill>
                <a:srgbClr val="FFFF00"/>
              </a:solidFill>
            </a:endParaRPr>
          </a:p>
          <a:p>
            <a:pPr marL="285750" indent="-285750">
              <a:buFont typeface="Arial" panose="020B0604020202020204" pitchFamily="34" charset="0"/>
              <a:buChar char="•"/>
            </a:pPr>
            <a:r>
              <a:rPr lang="en-US" sz="1400" dirty="0" smtClean="0">
                <a:solidFill>
                  <a:srgbClr val="FFFF00"/>
                </a:solidFill>
              </a:rPr>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4" name="Rectangle 3"/>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8420100" y="2103120"/>
            <a:ext cx="3295650" cy="311056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300" dirty="0" smtClean="0"/>
              <a:t>Such </a:t>
            </a:r>
            <a:r>
              <a:rPr lang="en-US" sz="3300" b="1" dirty="0" smtClean="0">
                <a:solidFill>
                  <a:srgbClr val="0070C0"/>
                </a:solidFill>
              </a:rPr>
              <a:t>universal</a:t>
            </a:r>
            <a:r>
              <a:rPr lang="en-US" sz="3300" dirty="0" smtClean="0"/>
              <a:t> sinfulness naturally calls for </a:t>
            </a:r>
            <a:r>
              <a:rPr lang="en-US" sz="3300" b="1" dirty="0" smtClean="0">
                <a:solidFill>
                  <a:srgbClr val="0070C0"/>
                </a:solidFill>
              </a:rPr>
              <a:t>universal </a:t>
            </a:r>
            <a:r>
              <a:rPr lang="en-US" sz="3300" dirty="0" smtClean="0"/>
              <a:t>judgment.</a:t>
            </a:r>
            <a:endParaRPr lang="en-US" sz="3300" dirty="0"/>
          </a:p>
        </p:txBody>
      </p:sp>
      <p:sp>
        <p:nvSpPr>
          <p:cNvPr id="9" name="Content Placeholder 2"/>
          <p:cNvSpPr txBox="1">
            <a:spLocks/>
          </p:cNvSpPr>
          <p:nvPr/>
        </p:nvSpPr>
        <p:spPr>
          <a:xfrm>
            <a:off x="4077734" y="2103120"/>
            <a:ext cx="4342366" cy="4048674"/>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dirty="0" smtClean="0"/>
              <a:t>Universal in scope</a:t>
            </a:r>
          </a:p>
          <a:p>
            <a:r>
              <a:rPr lang="en-US" sz="2400" dirty="0" smtClean="0"/>
              <a:t>Creation</a:t>
            </a:r>
          </a:p>
          <a:p>
            <a:pPr lvl="1"/>
            <a:r>
              <a:rPr lang="en-US" sz="2200" b="1" dirty="0" smtClean="0">
                <a:solidFill>
                  <a:srgbClr val="0070C0"/>
                </a:solidFill>
              </a:rPr>
              <a:t>not local</a:t>
            </a:r>
          </a:p>
          <a:p>
            <a:r>
              <a:rPr lang="en-US" sz="2400" dirty="0" smtClean="0"/>
              <a:t>Fall </a:t>
            </a:r>
          </a:p>
          <a:p>
            <a:pPr lvl="1"/>
            <a:r>
              <a:rPr lang="en-US" sz="2200" b="1" dirty="0" smtClean="0">
                <a:solidFill>
                  <a:srgbClr val="0070C0"/>
                </a:solidFill>
              </a:rPr>
              <a:t>entire human race</a:t>
            </a:r>
          </a:p>
          <a:p>
            <a:r>
              <a:rPr lang="en-US" sz="2400" dirty="0" smtClean="0"/>
              <a:t>Plan of redemption </a:t>
            </a:r>
          </a:p>
          <a:p>
            <a:pPr lvl="1"/>
            <a:r>
              <a:rPr lang="en-US" sz="2200" b="1" dirty="0" smtClean="0">
                <a:solidFill>
                  <a:srgbClr val="0070C0"/>
                </a:solidFill>
              </a:rPr>
              <a:t>universal struggle culminating in victory of Jesus</a:t>
            </a:r>
          </a:p>
          <a:p>
            <a:r>
              <a:rPr lang="en-US" sz="2400" dirty="0" smtClean="0"/>
              <a:t>Spread of sin</a:t>
            </a:r>
            <a:endParaRPr lang="en-US" sz="2400" dirty="0"/>
          </a:p>
        </p:txBody>
      </p:sp>
    </p:spTree>
    <p:extLst>
      <p:ext uri="{BB962C8B-B14F-4D97-AF65-F5344CB8AC3E}">
        <p14:creationId xmlns:p14="http://schemas.microsoft.com/office/powerpoint/2010/main" val="413419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Divine purpose</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400" dirty="0" smtClean="0"/>
              <a:t>“And the Lord said, ‘I will </a:t>
            </a:r>
            <a:r>
              <a:rPr lang="en-US" sz="2400" b="1" dirty="0" smtClean="0"/>
              <a:t>destroy man </a:t>
            </a:r>
            <a:r>
              <a:rPr lang="en-US" sz="2400" dirty="0" smtClean="0"/>
              <a:t>[humanity] whom I have created from the face of the earth; both man, and beast, creeping things and birds of the air, for I am sorry that I have made them.”  Gen 6:7</a:t>
            </a:r>
          </a:p>
          <a:p>
            <a:pPr marL="0" indent="0">
              <a:buNone/>
            </a:pPr>
            <a:endParaRPr lang="en-US" sz="2400" dirty="0"/>
          </a:p>
          <a:p>
            <a:pPr marL="0" indent="0">
              <a:buNone/>
            </a:pPr>
            <a:r>
              <a:rPr lang="en-US" sz="2400" dirty="0" smtClean="0"/>
              <a:t>Nothing less than a complete destruction of the human race (except for Noah 6:8) is described.</a:t>
            </a:r>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solidFill>
                  <a:srgbClr val="FFFF00"/>
                </a:solidFill>
              </a:rPr>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4890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Genealogical lines</a:t>
            </a:r>
            <a:endParaRPr lang="en-US" dirty="0"/>
          </a:p>
        </p:txBody>
      </p:sp>
      <p:sp>
        <p:nvSpPr>
          <p:cNvPr id="3" name="Content Placeholder 2"/>
          <p:cNvSpPr>
            <a:spLocks noGrp="1"/>
          </p:cNvSpPr>
          <p:nvPr>
            <p:ph idx="1"/>
          </p:nvPr>
        </p:nvSpPr>
        <p:spPr>
          <a:xfrm>
            <a:off x="4077734" y="2103120"/>
            <a:ext cx="3427966" cy="4048674"/>
          </a:xfrm>
        </p:spPr>
        <p:txBody>
          <a:bodyPr/>
          <a:lstStyle/>
          <a:p>
            <a:pPr marL="0" indent="0">
              <a:buNone/>
            </a:pPr>
            <a:r>
              <a:rPr lang="en-US" sz="2800" dirty="0" smtClean="0"/>
              <a:t>Adam</a:t>
            </a:r>
          </a:p>
          <a:p>
            <a:r>
              <a:rPr lang="en-US" dirty="0" smtClean="0"/>
              <a:t>Genesis 4:17-26 (Cain)</a:t>
            </a:r>
          </a:p>
          <a:p>
            <a:r>
              <a:rPr lang="en-US" dirty="0" smtClean="0"/>
              <a:t>Genesis 5;1-31 (Seth)</a:t>
            </a:r>
          </a:p>
          <a:p>
            <a:pPr marL="0" indent="0">
              <a:buNone/>
            </a:pPr>
            <a:endParaRPr lang="en-US" dirty="0"/>
          </a:p>
          <a:p>
            <a:pPr marL="0" indent="0">
              <a:buNone/>
            </a:pPr>
            <a:r>
              <a:rPr lang="en-US" dirty="0" smtClean="0"/>
              <a:t>Adam the father of all pre-Flood humanity</a:t>
            </a: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solidFill>
                  <a:srgbClr val="FFFF00"/>
                </a:solidFill>
              </a:rPr>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3</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7876408" y="2103120"/>
            <a:ext cx="3427966" cy="4048674"/>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300" dirty="0" smtClean="0"/>
              <a:t>Noah</a:t>
            </a:r>
          </a:p>
          <a:p>
            <a:r>
              <a:rPr lang="en-US" sz="2100" dirty="0" smtClean="0"/>
              <a:t>Genesis 10:1-32 (Japheth, Ham, Shem)</a:t>
            </a:r>
          </a:p>
          <a:p>
            <a:r>
              <a:rPr lang="en-US" sz="2100" dirty="0" smtClean="0"/>
              <a:t>Genesis 11:10-32 (Shem)</a:t>
            </a:r>
          </a:p>
          <a:p>
            <a:pPr marL="0" indent="0">
              <a:buFont typeface="Garamond" pitchFamily="18" charset="0"/>
              <a:buNone/>
            </a:pPr>
            <a:endParaRPr lang="en-US" dirty="0"/>
          </a:p>
          <a:p>
            <a:pPr marL="0" indent="0">
              <a:buFont typeface="Garamond" pitchFamily="18" charset="0"/>
              <a:buNone/>
            </a:pPr>
            <a:r>
              <a:rPr lang="en-US" sz="2100" dirty="0" smtClean="0"/>
              <a:t>Noah the father of all post-Flood humanity</a:t>
            </a:r>
          </a:p>
          <a:p>
            <a:pPr marL="0" indent="0">
              <a:buFont typeface="Garamond" pitchFamily="18" charset="0"/>
              <a:buNone/>
            </a:pPr>
            <a:endParaRPr lang="en-US" dirty="0"/>
          </a:p>
          <a:p>
            <a:pPr marL="0" indent="0">
              <a:buFont typeface="Garamond" pitchFamily="18" charset="0"/>
              <a:buNone/>
            </a:pPr>
            <a:r>
              <a:rPr lang="en-US" dirty="0" smtClean="0"/>
              <a:t>“These are the families of the sons of Noah, according to their genealogies, in their nations; and from these </a:t>
            </a:r>
            <a:r>
              <a:rPr lang="en-US" b="1" dirty="0" smtClean="0"/>
              <a:t>the nations were spread abroad on the earth </a:t>
            </a:r>
            <a:r>
              <a:rPr lang="en-US" dirty="0" smtClean="0"/>
              <a:t>after the flood.”  Gen 10:32 RSV</a:t>
            </a:r>
            <a:endParaRPr lang="en-US" dirty="0"/>
          </a:p>
        </p:txBody>
      </p:sp>
    </p:spTree>
    <p:custDataLst>
      <p:tags r:id="rId1"/>
    </p:custDataLst>
    <p:extLst>
      <p:ext uri="{BB962C8B-B14F-4D97-AF65-F5344CB8AC3E}">
        <p14:creationId xmlns:p14="http://schemas.microsoft.com/office/powerpoint/2010/main" val="361508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up)">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up)">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Ancient flood stories</a:t>
            </a:r>
            <a:endParaRPr lang="en-US" dirty="0"/>
          </a:p>
        </p:txBody>
      </p:sp>
      <p:sp>
        <p:nvSpPr>
          <p:cNvPr id="3" name="Content Placeholder 2"/>
          <p:cNvSpPr>
            <a:spLocks noGrp="1"/>
          </p:cNvSpPr>
          <p:nvPr>
            <p:ph idx="1"/>
          </p:nvPr>
        </p:nvSpPr>
        <p:spPr>
          <a:xfrm>
            <a:off x="4077734" y="2103120"/>
            <a:ext cx="7442886" cy="4048674"/>
          </a:xfrm>
        </p:spPr>
        <p:txBody>
          <a:bodyPr>
            <a:normAutofit fontScale="85000" lnSpcReduction="20000"/>
          </a:bodyPr>
          <a:lstStyle/>
          <a:p>
            <a:pPr marL="0" indent="0">
              <a:buNone/>
            </a:pPr>
            <a:r>
              <a:rPr lang="en-US" sz="2600" dirty="0" smtClean="0"/>
              <a:t>Over 230 ancient flood stories throughout the world</a:t>
            </a:r>
          </a:p>
          <a:p>
            <a:pPr marL="0" indent="0">
              <a:buNone/>
            </a:pPr>
            <a:endParaRPr lang="en-US" sz="2600" dirty="0" smtClean="0"/>
          </a:p>
          <a:p>
            <a:pPr marL="0" indent="0">
              <a:buNone/>
            </a:pPr>
            <a:r>
              <a:rPr lang="en-US" sz="2600" dirty="0" smtClean="0"/>
              <a:t>A world-wide flood is by far the most frequently-given cause for past universally destructive calamities</a:t>
            </a:r>
          </a:p>
          <a:p>
            <a:pPr marL="0" indent="0">
              <a:buNone/>
            </a:pPr>
            <a:endParaRPr lang="en-US" sz="2600" dirty="0"/>
          </a:p>
          <a:p>
            <a:pPr marL="0" indent="0">
              <a:buNone/>
            </a:pPr>
            <a:r>
              <a:rPr lang="en-US" sz="2600" dirty="0" smtClean="0"/>
              <a:t>A remarkable number agree upon the basic points</a:t>
            </a:r>
          </a:p>
          <a:p>
            <a:pPr marL="0" indent="0">
              <a:buNone/>
            </a:pPr>
            <a:endParaRPr lang="en-US" sz="2600" dirty="0"/>
          </a:p>
          <a:p>
            <a:pPr marL="0" indent="0">
              <a:buNone/>
            </a:pPr>
            <a:r>
              <a:rPr lang="en-US" sz="2600" dirty="0" smtClean="0"/>
              <a:t>The stories nearest to Babel are the closest in detail</a:t>
            </a:r>
          </a:p>
          <a:p>
            <a:pPr marL="0" indent="0">
              <a:buNone/>
            </a:pPr>
            <a:endParaRPr lang="en-US" sz="2600" dirty="0"/>
          </a:p>
          <a:p>
            <a:pPr marL="0" indent="0">
              <a:buNone/>
            </a:pPr>
            <a:r>
              <a:rPr lang="en-US" sz="2600" dirty="0" smtClean="0"/>
              <a:t>Powerful testimony to the historicity and universality of the flood</a:t>
            </a: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solidFill>
                  <a:srgbClr val="FFFF00"/>
                </a:solidFill>
              </a:rPr>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3</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80774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up)">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up)">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Divine blessing</a:t>
            </a:r>
            <a:endParaRPr lang="en-US" dirty="0"/>
          </a:p>
        </p:txBody>
      </p:sp>
      <p:sp>
        <p:nvSpPr>
          <p:cNvPr id="3" name="Content Placeholder 2"/>
          <p:cNvSpPr>
            <a:spLocks noGrp="1"/>
          </p:cNvSpPr>
          <p:nvPr>
            <p:ph idx="1"/>
          </p:nvPr>
        </p:nvSpPr>
        <p:spPr>
          <a:xfrm>
            <a:off x="4077734" y="2103120"/>
            <a:ext cx="3427966" cy="4048674"/>
          </a:xfrm>
        </p:spPr>
        <p:txBody>
          <a:bodyPr/>
          <a:lstStyle/>
          <a:p>
            <a:pPr marL="0" indent="0">
              <a:buNone/>
            </a:pPr>
            <a:r>
              <a:rPr lang="en-US" sz="2800" dirty="0" smtClean="0"/>
              <a:t>Adam</a:t>
            </a:r>
          </a:p>
          <a:p>
            <a:pPr marL="0" indent="0">
              <a:buNone/>
            </a:pPr>
            <a:endParaRPr lang="en-US" sz="2800" dirty="0"/>
          </a:p>
          <a:p>
            <a:pPr marL="0" indent="0">
              <a:buNone/>
            </a:pPr>
            <a:r>
              <a:rPr lang="en-US" sz="2800" dirty="0" smtClean="0"/>
              <a:t>“Be fruitful and multiply, and fill the earth…” Gen 1:28</a:t>
            </a:r>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solidFill>
                  <a:srgbClr val="FFFF00"/>
                </a:solidFill>
              </a:rPr>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7876408" y="2103120"/>
            <a:ext cx="3427966" cy="404867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2800" dirty="0"/>
              <a:t>Noah</a:t>
            </a:r>
          </a:p>
          <a:p>
            <a:pPr marL="0" indent="0">
              <a:buNone/>
            </a:pPr>
            <a:endParaRPr lang="en-US" sz="2800" dirty="0"/>
          </a:p>
          <a:p>
            <a:pPr marL="0" indent="0">
              <a:buNone/>
            </a:pPr>
            <a:r>
              <a:rPr lang="en-US" sz="2800" dirty="0"/>
              <a:t>“Be fruitful and multiply, and fill the earth.”  Gen 9:1</a:t>
            </a:r>
          </a:p>
        </p:txBody>
      </p:sp>
    </p:spTree>
    <p:extLst>
      <p:ext uri="{BB962C8B-B14F-4D97-AF65-F5344CB8AC3E}">
        <p14:creationId xmlns:p14="http://schemas.microsoft.com/office/powerpoint/2010/main" val="412113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up)">
                                      <p:cBhvr>
                                        <p:cTn id="1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Covenant</a:t>
            </a:r>
            <a:endParaRPr lang="en-US" dirty="0"/>
          </a:p>
        </p:txBody>
      </p:sp>
      <p:sp>
        <p:nvSpPr>
          <p:cNvPr id="3" name="Content Placeholder 2"/>
          <p:cNvSpPr>
            <a:spLocks noGrp="1"/>
          </p:cNvSpPr>
          <p:nvPr>
            <p:ph idx="1"/>
          </p:nvPr>
        </p:nvSpPr>
        <p:spPr>
          <a:xfrm>
            <a:off x="4077734" y="2103120"/>
            <a:ext cx="7824706" cy="4048674"/>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solidFill>
                  <a:srgbClr val="FFFF00"/>
                </a:solidFill>
              </a:rPr>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5</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4077734" y="2103120"/>
            <a:ext cx="3427966" cy="404867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000" dirty="0" smtClean="0"/>
              <a:t>“Behold, I establish my </a:t>
            </a:r>
            <a:r>
              <a:rPr lang="en-US" sz="2000" b="1" dirty="0" smtClean="0"/>
              <a:t>covenant</a:t>
            </a:r>
            <a:r>
              <a:rPr lang="en-US" sz="2000" dirty="0" smtClean="0"/>
              <a:t> with you and your descendants after you, and with every living creature</a:t>
            </a:r>
            <a:r>
              <a:rPr lang="en-US" sz="2000" b="1" dirty="0" smtClean="0"/>
              <a:t>…never again shall there be a flood to destroy the earth</a:t>
            </a:r>
            <a:r>
              <a:rPr lang="en-US" sz="2000" dirty="0" smtClean="0"/>
              <a:t>.”  Gen 9:9-11</a:t>
            </a:r>
          </a:p>
        </p:txBody>
      </p:sp>
      <p:sp>
        <p:nvSpPr>
          <p:cNvPr id="8" name="Content Placeholder 2"/>
          <p:cNvSpPr txBox="1">
            <a:spLocks/>
          </p:cNvSpPr>
          <p:nvPr/>
        </p:nvSpPr>
        <p:spPr>
          <a:xfrm>
            <a:off x="7876408" y="2103120"/>
            <a:ext cx="3427966" cy="404867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2000" dirty="0" smtClean="0"/>
              <a:t>“This is the </a:t>
            </a:r>
            <a:r>
              <a:rPr lang="en-US" sz="2000" b="1" dirty="0" smtClean="0"/>
              <a:t>sign</a:t>
            </a:r>
            <a:r>
              <a:rPr lang="en-US" sz="2000" dirty="0" smtClean="0"/>
              <a:t> of the covenant which I make between me and you</a:t>
            </a:r>
            <a:r>
              <a:rPr lang="en-US" sz="2000" b="1" dirty="0" smtClean="0"/>
              <a:t>…I set my bow in the cloud</a:t>
            </a:r>
            <a:r>
              <a:rPr lang="en-US" sz="2000" dirty="0" smtClean="0"/>
              <a:t>, and it shall be a sign of the covenant…and the waters shall never again become a flood to destroy all flesh.” Gen 9:12-15</a:t>
            </a:r>
            <a:endParaRPr lang="en-US" sz="2000" dirty="0"/>
          </a:p>
        </p:txBody>
      </p:sp>
    </p:spTree>
    <p:extLst>
      <p:ext uri="{BB962C8B-B14F-4D97-AF65-F5344CB8AC3E}">
        <p14:creationId xmlns:p14="http://schemas.microsoft.com/office/powerpoint/2010/main" val="224953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God’s promise</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400" dirty="0" smtClean="0"/>
              <a:t>The integrity of God in keeping His promise is wrapped up in the world-wide extent of the Flood.</a:t>
            </a:r>
            <a:endParaRPr lang="en-US" sz="2400" dirty="0"/>
          </a:p>
          <a:p>
            <a:pPr marL="0" indent="0">
              <a:buNone/>
            </a:pPr>
            <a:endParaRPr lang="en-US" dirty="0" smtClean="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solidFill>
                  <a:srgbClr val="FFFF00"/>
                </a:solidFill>
              </a:rPr>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6</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4229100" y="3543300"/>
            <a:ext cx="333375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 Flood</a:t>
            </a:r>
            <a:endParaRPr lang="en-US" sz="2400" dirty="0"/>
          </a:p>
        </p:txBody>
      </p:sp>
      <p:sp>
        <p:nvSpPr>
          <p:cNvPr id="7" name="Rectangle 6"/>
          <p:cNvSpPr/>
          <p:nvPr/>
        </p:nvSpPr>
        <p:spPr>
          <a:xfrm>
            <a:off x="7933558" y="3543300"/>
            <a:ext cx="333375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World-wide Flood</a:t>
            </a:r>
            <a:endParaRPr lang="en-US" sz="2400" dirty="0"/>
          </a:p>
        </p:txBody>
      </p:sp>
      <p:sp>
        <p:nvSpPr>
          <p:cNvPr id="8" name="Rectangle 7"/>
          <p:cNvSpPr/>
          <p:nvPr/>
        </p:nvSpPr>
        <p:spPr>
          <a:xfrm>
            <a:off x="4229100" y="5118057"/>
            <a:ext cx="333375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Broken promise</a:t>
            </a:r>
            <a:endParaRPr lang="en-US" sz="2400" dirty="0"/>
          </a:p>
        </p:txBody>
      </p:sp>
      <p:sp>
        <p:nvSpPr>
          <p:cNvPr id="9" name="Rectangle 8"/>
          <p:cNvSpPr/>
          <p:nvPr/>
        </p:nvSpPr>
        <p:spPr>
          <a:xfrm>
            <a:off x="7933558" y="5121922"/>
            <a:ext cx="333375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Promise kept</a:t>
            </a:r>
            <a:endParaRPr lang="en-US" sz="2400" dirty="0"/>
          </a:p>
        </p:txBody>
      </p:sp>
      <p:sp>
        <p:nvSpPr>
          <p:cNvPr id="10" name="Down Arrow 9"/>
          <p:cNvSpPr/>
          <p:nvPr/>
        </p:nvSpPr>
        <p:spPr>
          <a:xfrm>
            <a:off x="5638800" y="4419600"/>
            <a:ext cx="685800"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9257533" y="4427861"/>
            <a:ext cx="685800"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6190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Size of the ark</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400" dirty="0" smtClean="0"/>
              <a:t>The universality of the Flood is underscored by the enormous size of the ark.</a:t>
            </a:r>
          </a:p>
          <a:p>
            <a:pPr marL="0" indent="0">
              <a:buNone/>
            </a:pPr>
            <a:endParaRPr lang="en-US" sz="2400" dirty="0"/>
          </a:p>
          <a:p>
            <a:pPr marL="0" indent="0">
              <a:buNone/>
            </a:pPr>
            <a:r>
              <a:rPr lang="en-US" sz="2400" dirty="0" smtClean="0"/>
              <a:t>Saving animals and plants in the ark would be unnecessary in a local flood.</a:t>
            </a:r>
          </a:p>
          <a:p>
            <a:pPr marL="0" indent="0">
              <a:buNone/>
            </a:pPr>
            <a:endParaRPr lang="en-US" sz="2400" dirty="0"/>
          </a:p>
          <a:p>
            <a:pPr marL="0" indent="0">
              <a:buNone/>
            </a:pPr>
            <a:r>
              <a:rPr lang="en-US" sz="2400" dirty="0" smtClean="0"/>
              <a:t>The building of any ark at all would have been superfluous.</a:t>
            </a:r>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solidFill>
                  <a:srgbClr val="FFFF00"/>
                </a:solidFill>
              </a:rPr>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7</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55581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Covering mountains</a:t>
            </a:r>
            <a:endParaRPr lang="en-US" dirty="0"/>
          </a:p>
        </p:txBody>
      </p:sp>
      <p:sp>
        <p:nvSpPr>
          <p:cNvPr id="3" name="Content Placeholder 2"/>
          <p:cNvSpPr>
            <a:spLocks noGrp="1"/>
          </p:cNvSpPr>
          <p:nvPr>
            <p:ph idx="1"/>
          </p:nvPr>
        </p:nvSpPr>
        <p:spPr>
          <a:xfrm>
            <a:off x="4077734" y="2103120"/>
            <a:ext cx="7442886" cy="4048674"/>
          </a:xfrm>
        </p:spPr>
        <p:txBody>
          <a:bodyPr>
            <a:normAutofit fontScale="92500" lnSpcReduction="10000"/>
          </a:bodyPr>
          <a:lstStyle/>
          <a:p>
            <a:pPr marL="0" indent="0">
              <a:buNone/>
            </a:pPr>
            <a:r>
              <a:rPr lang="en-US" sz="2400" dirty="0" smtClean="0"/>
              <a:t>“And the waters prevailed so mightily upon the earth that </a:t>
            </a:r>
            <a:r>
              <a:rPr lang="en-US" sz="2400" b="1" dirty="0" smtClean="0"/>
              <a:t>all the high mountains under the whole heaven were covered</a:t>
            </a:r>
            <a:r>
              <a:rPr lang="en-US" sz="2400" dirty="0" smtClean="0"/>
              <a:t>; the waters prevailed above the mountains, covering them </a:t>
            </a:r>
            <a:r>
              <a:rPr lang="en-US" sz="2400" b="1" dirty="0" smtClean="0"/>
              <a:t>fifteen cubits deep</a:t>
            </a:r>
            <a:r>
              <a:rPr lang="en-US" sz="2400" dirty="0" smtClean="0"/>
              <a:t>.”  Gen 7:19-20</a:t>
            </a:r>
          </a:p>
          <a:p>
            <a:pPr marL="0" indent="0">
              <a:buNone/>
            </a:pPr>
            <a:endParaRPr lang="en-US" sz="2400" dirty="0"/>
          </a:p>
          <a:p>
            <a:pPr marL="0" indent="0">
              <a:buNone/>
            </a:pPr>
            <a:r>
              <a:rPr lang="en-US" sz="2400" dirty="0" smtClean="0"/>
              <a:t>Could not be just a local flood</a:t>
            </a:r>
          </a:p>
          <a:p>
            <a:pPr marL="0" indent="0">
              <a:buNone/>
            </a:pPr>
            <a:endParaRPr lang="en-US" sz="2400" dirty="0"/>
          </a:p>
          <a:p>
            <a:pPr marL="0" indent="0">
              <a:buNone/>
            </a:pPr>
            <a:r>
              <a:rPr lang="en-US" sz="2400" dirty="0" smtClean="0"/>
              <a:t>Even one high mountain covered locally would require the same height of water everywhere on the planet’s surface.</a:t>
            </a:r>
          </a:p>
          <a:p>
            <a:pPr marL="0" indent="0">
              <a:buNone/>
            </a:pPr>
            <a:endParaRPr lang="en-US" dirty="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solidFill>
                  <a:srgbClr val="FFFF00"/>
                </a:solidFill>
              </a:rPr>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8</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272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09393" y="2311605"/>
            <a:ext cx="7311226" cy="263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a:t>
            </a:r>
          </a:p>
          <a:p>
            <a:pPr algn="ctr"/>
            <a:r>
              <a:rPr lang="en-US" dirty="0" smtClean="0">
                <a:solidFill>
                  <a:schemeClr val="tx1"/>
                </a:solidFill>
              </a:rPr>
              <a:t>Flood</a:t>
            </a:r>
          </a:p>
          <a:p>
            <a:pPr algn="ctr"/>
            <a:r>
              <a:rPr lang="en-US" dirty="0" smtClean="0">
                <a:solidFill>
                  <a:schemeClr val="tx1"/>
                </a:solidFill>
              </a:rPr>
              <a:t>Account</a:t>
            </a:r>
          </a:p>
        </p:txBody>
      </p:sp>
      <p:sp>
        <p:nvSpPr>
          <p:cNvPr id="2" name="Title 1"/>
          <p:cNvSpPr>
            <a:spLocks noGrp="1"/>
          </p:cNvSpPr>
          <p:nvPr>
            <p:ph type="title"/>
          </p:nvPr>
        </p:nvSpPr>
        <p:spPr>
          <a:xfrm>
            <a:off x="4077734" y="642594"/>
            <a:ext cx="7442885" cy="1371600"/>
          </a:xfrm>
        </p:spPr>
        <p:txBody>
          <a:bodyPr>
            <a:normAutofit fontScale="90000"/>
          </a:bodyPr>
          <a:lstStyle/>
          <a:p>
            <a:r>
              <a:rPr lang="en-US" dirty="0" smtClean="0"/>
              <a:t>Historical nature of Flood</a:t>
            </a: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
        <p:nvSpPr>
          <p:cNvPr id="4" name="Rectangle 3"/>
          <p:cNvSpPr/>
          <p:nvPr/>
        </p:nvSpPr>
        <p:spPr>
          <a:xfrm>
            <a:off x="4525767" y="2506717"/>
            <a:ext cx="2711669" cy="22702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records of the generations of Noah…Noah became the father of three sons:  </a:t>
            </a:r>
            <a:r>
              <a:rPr lang="en-US" dirty="0" smtClean="0">
                <a:solidFill>
                  <a:srgbClr val="FFFF00"/>
                </a:solidFill>
              </a:rPr>
              <a:t>Shem, Ham, and Japheth</a:t>
            </a:r>
            <a:r>
              <a:rPr lang="en-US" dirty="0" smtClean="0"/>
              <a:t>. Gen 6:9-10</a:t>
            </a:r>
          </a:p>
        </p:txBody>
      </p:sp>
      <p:sp>
        <p:nvSpPr>
          <p:cNvPr id="8" name="Rectangle 7"/>
          <p:cNvSpPr/>
          <p:nvPr/>
        </p:nvSpPr>
        <p:spPr>
          <a:xfrm>
            <a:off x="8560676" y="2506717"/>
            <a:ext cx="2680138" cy="22702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Now the sons of Noah…were </a:t>
            </a:r>
            <a:r>
              <a:rPr lang="en-US" dirty="0" smtClean="0">
                <a:solidFill>
                  <a:srgbClr val="FFFF00"/>
                </a:solidFill>
              </a:rPr>
              <a:t>Shem, Ham and Japheth</a:t>
            </a:r>
            <a:r>
              <a:rPr lang="en-US" dirty="0" smtClean="0"/>
              <a:t>… from these the whole earth was populated.</a:t>
            </a:r>
          </a:p>
          <a:p>
            <a:pPr algn="ctr"/>
            <a:r>
              <a:rPr lang="en-US" dirty="0" smtClean="0"/>
              <a:t>Genesis 9:18-19</a:t>
            </a:r>
            <a:endParaRPr lang="en-US" dirty="0"/>
          </a:p>
        </p:txBody>
      </p:sp>
    </p:spTree>
    <p:extLst>
      <p:ext uri="{BB962C8B-B14F-4D97-AF65-F5344CB8AC3E}">
        <p14:creationId xmlns:p14="http://schemas.microsoft.com/office/powerpoint/2010/main" val="69146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Covering mountains</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400" dirty="0" smtClean="0"/>
              <a:t>It is not necessary to postulate the existence of mountains as high as Mt. Everest.</a:t>
            </a:r>
          </a:p>
          <a:p>
            <a:pPr marL="0" indent="0">
              <a:buNone/>
            </a:pPr>
            <a:endParaRPr lang="en-US" sz="2400" dirty="0"/>
          </a:p>
          <a:p>
            <a:pPr marL="0" indent="0">
              <a:buNone/>
            </a:pPr>
            <a:r>
              <a:rPr lang="en-US" sz="2400" dirty="0" smtClean="0"/>
              <a:t>“At thy rebuke they fled; at the sound of thy thunder they took to flight.  </a:t>
            </a:r>
            <a:r>
              <a:rPr lang="en-US" sz="2400" b="1" dirty="0" smtClean="0"/>
              <a:t>The mountains rose</a:t>
            </a:r>
            <a:r>
              <a:rPr lang="en-US" sz="2400" dirty="0" smtClean="0"/>
              <a:t>, the valleys sank down to the place which thou didst appoint for them.” Psalm 104:7-8</a:t>
            </a:r>
          </a:p>
          <a:p>
            <a:pPr marL="0" indent="0">
              <a:buNone/>
            </a:pPr>
            <a:endParaRPr lang="en-US" sz="2400" dirty="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solidFill>
                  <a:srgbClr val="FFFF00"/>
                </a:solidFill>
              </a:rPr>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8</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9109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Duration of the Flood</a:t>
            </a:r>
            <a:endParaRPr lang="en-US"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000" dirty="0" smtClean="0"/>
              <a:t>The duration of the Flood makes sense only with a universal flood.</a:t>
            </a:r>
          </a:p>
          <a:p>
            <a:r>
              <a:rPr lang="en-US" sz="2000" dirty="0" smtClean="0"/>
              <a:t>The Deluge of rain continued for </a:t>
            </a:r>
            <a:r>
              <a:rPr lang="en-US" sz="2000" b="1" dirty="0" smtClean="0"/>
              <a:t>40 days. </a:t>
            </a:r>
            <a:r>
              <a:rPr lang="en-US" sz="2000" dirty="0" smtClean="0"/>
              <a:t>(Gen 7:17)</a:t>
            </a:r>
          </a:p>
          <a:p>
            <a:r>
              <a:rPr lang="en-US" sz="2000" dirty="0" smtClean="0"/>
              <a:t>The highest mountains were still covered </a:t>
            </a:r>
            <a:r>
              <a:rPr lang="en-US" sz="2000" b="1" dirty="0" smtClean="0"/>
              <a:t>five months </a:t>
            </a:r>
            <a:r>
              <a:rPr lang="en-US" sz="2000" dirty="0" smtClean="0"/>
              <a:t>after the Flood began.</a:t>
            </a:r>
          </a:p>
          <a:p>
            <a:r>
              <a:rPr lang="en-US" sz="2000" dirty="0" smtClean="0"/>
              <a:t>The tops of the mountains were not seen until after </a:t>
            </a:r>
            <a:r>
              <a:rPr lang="en-US" sz="2000" b="1" dirty="0" smtClean="0"/>
              <a:t>seven months.</a:t>
            </a:r>
          </a:p>
          <a:p>
            <a:r>
              <a:rPr lang="en-US" sz="2000" dirty="0" smtClean="0"/>
              <a:t>The Flood waters were not dried up enough for Noah to leave the ark until </a:t>
            </a:r>
            <a:r>
              <a:rPr lang="en-US" sz="2000" b="1" dirty="0" smtClean="0"/>
              <a:t>one year and ten days </a:t>
            </a:r>
            <a:r>
              <a:rPr lang="en-US" sz="2000" dirty="0" smtClean="0"/>
              <a:t>had passed. (Gen 7:11; 8:14)</a:t>
            </a:r>
            <a:endParaRPr lang="en-US" sz="2000"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solidFill>
                  <a:srgbClr val="FFFF00"/>
                </a:solidFill>
              </a:rPr>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952835" y="642594"/>
            <a:ext cx="56778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9</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43632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Receding activity</a:t>
            </a:r>
            <a:endParaRPr lang="en-US" dirty="0"/>
          </a:p>
        </p:txBody>
      </p:sp>
      <p:sp>
        <p:nvSpPr>
          <p:cNvPr id="3" name="Content Placeholder 2"/>
          <p:cNvSpPr>
            <a:spLocks noGrp="1"/>
          </p:cNvSpPr>
          <p:nvPr>
            <p:ph idx="1"/>
          </p:nvPr>
        </p:nvSpPr>
        <p:spPr>
          <a:xfrm>
            <a:off x="4077734" y="2103120"/>
            <a:ext cx="7442886" cy="4048674"/>
          </a:xfrm>
        </p:spPr>
        <p:txBody>
          <a:bodyPr>
            <a:normAutofit fontScale="92500"/>
          </a:bodyPr>
          <a:lstStyle/>
          <a:p>
            <a:pPr marL="0" indent="0">
              <a:buNone/>
            </a:pPr>
            <a:r>
              <a:rPr lang="en-US" sz="2400" dirty="0" smtClean="0"/>
              <a:t>“And the waters </a:t>
            </a:r>
            <a:r>
              <a:rPr lang="en-US" sz="2400" b="1" dirty="0" smtClean="0"/>
              <a:t>receded continually </a:t>
            </a:r>
            <a:r>
              <a:rPr lang="en-US" sz="2400" dirty="0" smtClean="0"/>
              <a:t>from the earth…” Gen 8:3</a:t>
            </a:r>
          </a:p>
          <a:p>
            <a:pPr marL="0" indent="0">
              <a:buNone/>
            </a:pPr>
            <a:endParaRPr lang="en-US" sz="2400" dirty="0"/>
          </a:p>
          <a:p>
            <a:pPr marL="0" indent="0">
              <a:buNone/>
            </a:pPr>
            <a:r>
              <a:rPr lang="en-US" sz="2400" dirty="0" smtClean="0"/>
              <a:t>Going and retreating</a:t>
            </a:r>
          </a:p>
          <a:p>
            <a:pPr marL="0" indent="0">
              <a:buNone/>
            </a:pPr>
            <a:endParaRPr lang="en-US" sz="2400" dirty="0"/>
          </a:p>
          <a:p>
            <a:pPr marL="0" indent="0">
              <a:buNone/>
            </a:pPr>
            <a:r>
              <a:rPr lang="en-US" sz="2400" dirty="0" smtClean="0"/>
              <a:t>Oscillatory (back and forth) water motion (74 days)</a:t>
            </a:r>
          </a:p>
          <a:p>
            <a:pPr marL="0" indent="0">
              <a:buNone/>
            </a:pPr>
            <a:endParaRPr lang="en-US" sz="2400" dirty="0"/>
          </a:p>
          <a:p>
            <a:pPr marL="0" indent="0">
              <a:buNone/>
            </a:pPr>
            <a:r>
              <a:rPr lang="en-US" sz="2400" dirty="0" smtClean="0"/>
              <a:t>The waters rushing back and forth supports a universal interpretation but not a local flood theory.</a:t>
            </a:r>
          </a:p>
          <a:p>
            <a:pPr marL="0" indent="0">
              <a:buNone/>
            </a:pPr>
            <a:endParaRPr lang="en-US" dirty="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solidFill>
                  <a:srgbClr val="FFFF00"/>
                </a:solidFill>
              </a:rPr>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10</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44492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up)">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NT Flood references</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endParaRPr lang="en-US" dirty="0"/>
          </a:p>
          <a:p>
            <a:r>
              <a:rPr lang="en-US" sz="2200" dirty="0" smtClean="0"/>
              <a:t>“Swept them </a:t>
            </a:r>
            <a:r>
              <a:rPr lang="en-US" sz="2200" b="1" dirty="0" smtClean="0"/>
              <a:t>all</a:t>
            </a:r>
            <a:r>
              <a:rPr lang="en-US" sz="2200" dirty="0" smtClean="0"/>
              <a:t> away” Matthew 24:39</a:t>
            </a:r>
          </a:p>
          <a:p>
            <a:r>
              <a:rPr lang="en-US" sz="2200" dirty="0" smtClean="0"/>
              <a:t>“Destroyed them </a:t>
            </a:r>
            <a:r>
              <a:rPr lang="en-US" sz="2200" b="1" dirty="0" smtClean="0"/>
              <a:t>all</a:t>
            </a:r>
            <a:r>
              <a:rPr lang="en-US" sz="2200" dirty="0" smtClean="0"/>
              <a:t>” Luke 17:27</a:t>
            </a:r>
          </a:p>
          <a:p>
            <a:r>
              <a:rPr lang="en-US" sz="2200" dirty="0" smtClean="0"/>
              <a:t>“He did not spare the ancient </a:t>
            </a:r>
            <a:r>
              <a:rPr lang="en-US" sz="2200" b="1" dirty="0" smtClean="0"/>
              <a:t>world</a:t>
            </a:r>
            <a:r>
              <a:rPr lang="en-US" sz="2200" dirty="0" smtClean="0"/>
              <a:t>, but preserved Noah with seven other persons…when he brought a flood upon the </a:t>
            </a:r>
            <a:r>
              <a:rPr lang="en-US" sz="2200" b="1" dirty="0" smtClean="0"/>
              <a:t>world</a:t>
            </a:r>
            <a:r>
              <a:rPr lang="en-US" sz="2200" dirty="0" smtClean="0"/>
              <a:t> of the ungodly” 2 Peter 2:5</a:t>
            </a:r>
          </a:p>
          <a:p>
            <a:r>
              <a:rPr lang="en-US" sz="2200" dirty="0" smtClean="0"/>
              <a:t>“A few, that is eight persons, were saved through water” 1 Peter 3:20</a:t>
            </a:r>
          </a:p>
          <a:p>
            <a:r>
              <a:rPr lang="en-US" sz="2200" dirty="0" smtClean="0"/>
              <a:t>Noah “condemned the </a:t>
            </a:r>
            <a:r>
              <a:rPr lang="en-US" sz="2200" b="1" dirty="0" smtClean="0"/>
              <a:t>world</a:t>
            </a:r>
            <a:r>
              <a:rPr lang="en-US" sz="2200" dirty="0" smtClean="0"/>
              <a:t>” Hebrews 11:7</a:t>
            </a:r>
            <a:endParaRPr lang="en-US" sz="2200"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solidFill>
                  <a:srgbClr val="FFFF00"/>
                </a:solidFill>
              </a:rPr>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11</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67964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NT Flood references</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endParaRPr lang="en-US" dirty="0"/>
          </a:p>
          <a:p>
            <a:pPr marL="0" indent="0">
              <a:buNone/>
            </a:pPr>
            <a:r>
              <a:rPr lang="en-US" sz="2400" dirty="0" smtClean="0"/>
              <a:t>A local flood would not have ended the antediluvian world.</a:t>
            </a:r>
          </a:p>
          <a:p>
            <a:pPr marL="0" indent="0">
              <a:buNone/>
            </a:pPr>
            <a:endParaRPr lang="en-US" sz="2400" dirty="0"/>
          </a:p>
          <a:p>
            <a:pPr marL="0" indent="0">
              <a:buNone/>
            </a:pPr>
            <a:r>
              <a:rPr lang="en-US" sz="2400" dirty="0" smtClean="0"/>
              <a:t>“We have the unequivocal corroboration of the New Testament that the destruction of the human race at the time of the flood was total and universal.”  (Archer)</a:t>
            </a:r>
            <a:endParaRPr lang="en-US" sz="2400"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solidFill>
                  <a:srgbClr val="FFFF00"/>
                </a:solidFill>
              </a:rPr>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11</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67595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NT Flood typology</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400" dirty="0" smtClean="0"/>
              <a:t>Flood typology assumes and depends upon:</a:t>
            </a:r>
          </a:p>
          <a:p>
            <a:pPr lvl="1"/>
            <a:r>
              <a:rPr lang="en-US" sz="2000" dirty="0" smtClean="0"/>
              <a:t>Historicity</a:t>
            </a:r>
            <a:endParaRPr lang="en-US" sz="2000" dirty="0"/>
          </a:p>
          <a:p>
            <a:pPr lvl="1"/>
            <a:r>
              <a:rPr lang="en-US" sz="2000" dirty="0"/>
              <a:t>Universality</a:t>
            </a:r>
          </a:p>
          <a:p>
            <a:pPr marL="0" indent="0">
              <a:buNone/>
            </a:pPr>
            <a:endParaRPr lang="en-US" sz="2400" dirty="0" smtClean="0"/>
          </a:p>
          <a:p>
            <a:pPr marL="0" indent="0">
              <a:buNone/>
            </a:pPr>
            <a:r>
              <a:rPr lang="en-US" sz="2400" dirty="0" smtClean="0"/>
              <a:t>“For if God…did not spare the ancient world, but saved Noah…bringing in the flood on the world of the ungodly…then the Lord knows how to deliver the godly out of temptations and to reserve the unjust under punishment for the </a:t>
            </a:r>
            <a:r>
              <a:rPr lang="en-US" sz="2400" b="1" dirty="0" smtClean="0"/>
              <a:t>day of judgment</a:t>
            </a:r>
            <a:r>
              <a:rPr lang="en-US" sz="2400" dirty="0" smtClean="0"/>
              <a:t>.”  2 Peter 2:4-9</a:t>
            </a:r>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solidFill>
                  <a:srgbClr val="FFFF00"/>
                </a:solidFill>
              </a:rPr>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8773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NT Flood typology</a:t>
            </a: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solidFill>
                  <a:srgbClr val="FFFF00"/>
                </a:solidFill>
              </a:rPr>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4221480" y="2133600"/>
            <a:ext cx="2819400" cy="161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World-Wide</a:t>
            </a:r>
          </a:p>
          <a:p>
            <a:pPr algn="ctr"/>
            <a:r>
              <a:rPr lang="en-US" sz="2800" dirty="0" smtClean="0"/>
              <a:t>Judgment by Water</a:t>
            </a:r>
            <a:endParaRPr lang="en-US" sz="2800" dirty="0"/>
          </a:p>
        </p:txBody>
      </p:sp>
      <p:sp>
        <p:nvSpPr>
          <p:cNvPr id="7" name="Rectangle 6"/>
          <p:cNvSpPr/>
          <p:nvPr/>
        </p:nvSpPr>
        <p:spPr>
          <a:xfrm>
            <a:off x="7555334" y="2133600"/>
            <a:ext cx="2819400" cy="161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World-Wide Judgment by Fire</a:t>
            </a:r>
            <a:endParaRPr lang="en-US" sz="2800" dirty="0"/>
          </a:p>
        </p:txBody>
      </p:sp>
      <p:sp>
        <p:nvSpPr>
          <p:cNvPr id="8" name="Rectangle 7"/>
          <p:cNvSpPr/>
          <p:nvPr/>
        </p:nvSpPr>
        <p:spPr>
          <a:xfrm>
            <a:off x="4221480" y="4305671"/>
            <a:ext cx="2819400" cy="1158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Destroyed</a:t>
            </a:r>
          </a:p>
          <a:p>
            <a:pPr algn="ctr"/>
            <a:r>
              <a:rPr lang="en-US" sz="2800" dirty="0" smtClean="0"/>
              <a:t>wicked</a:t>
            </a:r>
          </a:p>
        </p:txBody>
      </p:sp>
      <p:sp>
        <p:nvSpPr>
          <p:cNvPr id="9" name="Rectangle 8"/>
          <p:cNvSpPr/>
          <p:nvPr/>
        </p:nvSpPr>
        <p:spPr>
          <a:xfrm>
            <a:off x="7555334" y="4305671"/>
            <a:ext cx="2819400" cy="1158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Will destroy</a:t>
            </a:r>
          </a:p>
          <a:p>
            <a:pPr algn="ctr"/>
            <a:r>
              <a:rPr lang="en-US" sz="2800" dirty="0" smtClean="0"/>
              <a:t>wicked</a:t>
            </a:r>
          </a:p>
        </p:txBody>
      </p:sp>
      <p:sp>
        <p:nvSpPr>
          <p:cNvPr id="10" name="Down Arrow 9"/>
          <p:cNvSpPr/>
          <p:nvPr/>
        </p:nvSpPr>
        <p:spPr>
          <a:xfrm>
            <a:off x="5394960" y="3817620"/>
            <a:ext cx="472440" cy="41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8839200" y="3837781"/>
            <a:ext cx="472440" cy="41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911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Reversal of creation</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400" dirty="0" smtClean="0"/>
              <a:t>Noah’s Flood = cosmic </a:t>
            </a:r>
            <a:r>
              <a:rPr lang="en-US" sz="2400" b="1" dirty="0" smtClean="0"/>
              <a:t>undoing/reversal</a:t>
            </a:r>
            <a:r>
              <a:rPr lang="en-US" sz="2400" dirty="0" smtClean="0"/>
              <a:t> of Creation, returning the world to its original unformed-unfilled state</a:t>
            </a:r>
          </a:p>
          <a:p>
            <a:pPr marL="0" indent="0">
              <a:buNone/>
            </a:pPr>
            <a:endParaRPr lang="en-US" sz="2400" dirty="0"/>
          </a:p>
          <a:p>
            <a:pPr marL="0" indent="0">
              <a:buNone/>
            </a:pPr>
            <a:r>
              <a:rPr lang="en-US" sz="2400" dirty="0" smtClean="0"/>
              <a:t>“…the deluge is an act of </a:t>
            </a:r>
            <a:r>
              <a:rPr lang="en-US" sz="2400" b="1" dirty="0" smtClean="0"/>
              <a:t>uncreation</a:t>
            </a:r>
            <a:r>
              <a:rPr lang="en-US" sz="2400" dirty="0" smtClean="0"/>
              <a:t>, undoing the work of separation by returning everything to the primeval, watery chaos from which the created order first arose.”  (Blenkinsopp, 1992, 83)</a:t>
            </a:r>
          </a:p>
          <a:p>
            <a:pPr marL="0" indent="0">
              <a:buNone/>
            </a:pPr>
            <a:endParaRPr lang="en-US" dirty="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13</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solidFill>
                  <a:srgbClr val="FFFF00"/>
                </a:solidFill>
              </a:rPr>
              <a:t>Cosmic undoing of creation</a:t>
            </a:r>
          </a:p>
          <a:p>
            <a:pPr marL="285750" indent="-285750">
              <a:buFont typeface="Arial" panose="020B0604020202020204" pitchFamily="34" charset="0"/>
              <a:buChar char="•"/>
            </a:pPr>
            <a:r>
              <a:rPr lang="en-US" sz="1400" dirty="0"/>
              <a:t>Cosmic new </a:t>
            </a:r>
            <a:r>
              <a:rPr lang="en-US" sz="1400" dirty="0" smtClean="0"/>
              <a:t>beginning</a:t>
            </a:r>
            <a:endParaRPr lang="en-US" sz="1400" dirty="0" smtClean="0">
              <a:solidFill>
                <a:srgbClr val="FFFF00"/>
              </a:solidFill>
            </a:endParaRPr>
          </a:p>
          <a:p>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20491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77734" y="3096242"/>
            <a:ext cx="2810746" cy="22479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7734" y="642594"/>
            <a:ext cx="7442885" cy="1371600"/>
          </a:xfrm>
        </p:spPr>
        <p:txBody>
          <a:bodyPr/>
          <a:lstStyle/>
          <a:p>
            <a:r>
              <a:rPr lang="en-US" dirty="0" smtClean="0"/>
              <a:t>Reversal of creation</a:t>
            </a:r>
            <a:endParaRPr lang="en-US" dirty="0"/>
          </a:p>
        </p:txBody>
      </p:sp>
      <p:sp>
        <p:nvSpPr>
          <p:cNvPr id="3" name="Content Placeholder 2"/>
          <p:cNvSpPr>
            <a:spLocks noGrp="1"/>
          </p:cNvSpPr>
          <p:nvPr>
            <p:ph idx="1"/>
          </p:nvPr>
        </p:nvSpPr>
        <p:spPr>
          <a:xfrm>
            <a:off x="4077734" y="2103120"/>
            <a:ext cx="3466066" cy="4048674"/>
          </a:xfrm>
        </p:spPr>
        <p:txBody>
          <a:bodyPr/>
          <a:lstStyle/>
          <a:p>
            <a:pPr marL="0" indent="0">
              <a:buNone/>
            </a:pPr>
            <a:r>
              <a:rPr lang="en-US" sz="2400" dirty="0" smtClean="0"/>
              <a:t>Creation (Gen 1:6-7)</a:t>
            </a:r>
          </a:p>
          <a:p>
            <a:pPr marL="0" indent="0">
              <a:buNone/>
            </a:pPr>
            <a:endParaRPr lang="en-US" dirty="0"/>
          </a:p>
          <a:p>
            <a:pPr marL="0" indent="0">
              <a:buNone/>
            </a:pPr>
            <a:endParaRPr lang="en-US" dirty="0"/>
          </a:p>
        </p:txBody>
      </p:sp>
      <p:sp>
        <p:nvSpPr>
          <p:cNvPr id="6" name="TextBox 5"/>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solidFill>
                  <a:srgbClr val="FFFF00"/>
                </a:solidFill>
              </a:rPr>
              <a:t>Cosmic undoing of creation</a:t>
            </a:r>
          </a:p>
          <a:p>
            <a:pPr marL="285750" indent="-285750">
              <a:buFont typeface="Arial" panose="020B0604020202020204" pitchFamily="34" charset="0"/>
              <a:buChar char="•"/>
            </a:pPr>
            <a:r>
              <a:rPr lang="en-US" sz="1400" dirty="0"/>
              <a:t>Cosmic new </a:t>
            </a:r>
            <a:r>
              <a:rPr lang="en-US" sz="1400" dirty="0" smtClean="0"/>
              <a:t>beginning</a:t>
            </a:r>
            <a:endParaRPr lang="en-US" sz="1400" dirty="0" smtClean="0">
              <a:solidFill>
                <a:srgbClr val="FFFF00"/>
              </a:solidFill>
            </a:endParaRPr>
          </a:p>
          <a:p>
            <a:endParaRPr lang="en-US" sz="1600" dirty="0" smtClean="0"/>
          </a:p>
          <a:p>
            <a:r>
              <a:rPr lang="en-US" sz="1600" dirty="0" smtClean="0"/>
              <a:t>Conclusion</a:t>
            </a:r>
          </a:p>
          <a:p>
            <a:endParaRPr lang="en-US" sz="1600" dirty="0" smtClean="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13</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ontent Placeholder 2"/>
          <p:cNvSpPr txBox="1">
            <a:spLocks/>
          </p:cNvSpPr>
          <p:nvPr/>
        </p:nvSpPr>
        <p:spPr>
          <a:xfrm>
            <a:off x="7914508" y="2103120"/>
            <a:ext cx="3466066" cy="404867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400" dirty="0" smtClean="0"/>
              <a:t>Flood (Gen 7:11)</a:t>
            </a:r>
            <a:endParaRPr lang="en-US" sz="2400" dirty="0"/>
          </a:p>
        </p:txBody>
      </p:sp>
      <p:sp>
        <p:nvSpPr>
          <p:cNvPr id="4" name="Rectangle 3"/>
          <p:cNvSpPr/>
          <p:nvPr/>
        </p:nvSpPr>
        <p:spPr>
          <a:xfrm>
            <a:off x="4077734" y="3576372"/>
            <a:ext cx="2810746" cy="883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077734" y="4460292"/>
            <a:ext cx="2810746" cy="883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7614204" y="3094592"/>
            <a:ext cx="2810500" cy="2249619"/>
          </a:xfrm>
          <a:prstGeom prst="rect">
            <a:avLst/>
          </a:prstGeom>
        </p:spPr>
      </p:pic>
      <p:sp>
        <p:nvSpPr>
          <p:cNvPr id="11" name="Rectangle 10"/>
          <p:cNvSpPr/>
          <p:nvPr/>
        </p:nvSpPr>
        <p:spPr>
          <a:xfrm>
            <a:off x="7613958" y="2563706"/>
            <a:ext cx="2810746" cy="883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30246" y="4991177"/>
            <a:ext cx="2810746" cy="883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2495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1000"/>
                                  </p:stCondLst>
                                  <p:childTnLst>
                                    <p:animMotion origin="layout" path="M 4.16667E-7 3.7037E-7 L 0.00026 -0.14745 " pathEditMode="relative" rAng="0" ptsTypes="AA">
                                      <p:cBhvr>
                                        <p:cTn id="6" dur="2000" fill="hold"/>
                                        <p:tgtEl>
                                          <p:spTgt spid="4"/>
                                        </p:tgtEl>
                                        <p:attrNameLst>
                                          <p:attrName>ppt_x</p:attrName>
                                          <p:attrName>ppt_y</p:attrName>
                                        </p:attrNameLst>
                                      </p:cBhvr>
                                      <p:rCtr x="13" y="-7384"/>
                                    </p:animMotion>
                                  </p:childTnLst>
                                </p:cTn>
                              </p:par>
                              <p:par>
                                <p:cTn id="7" presetID="42" presetClass="path" presetSubtype="0" accel="50000" decel="50000" fill="hold" grpId="0" nodeType="withEffect">
                                  <p:stCondLst>
                                    <p:cond delay="1000"/>
                                  </p:stCondLst>
                                  <p:childTnLst>
                                    <p:animMotion origin="layout" path="M 4.16667E-7 -4.81481E-6 L 0.00026 0.07732 " pathEditMode="relative" rAng="0" ptsTypes="AA">
                                      <p:cBhvr>
                                        <p:cTn id="8" dur="2000" fill="hold"/>
                                        <p:tgtEl>
                                          <p:spTgt spid="9"/>
                                        </p:tgtEl>
                                        <p:attrNameLst>
                                          <p:attrName>ppt_x</p:attrName>
                                          <p:attrName>ppt_y</p:attrName>
                                        </p:attrNameLst>
                                      </p:cBhvr>
                                      <p:rCtr x="13" y="3866"/>
                                    </p:animMotion>
                                  </p:childTnLst>
                                </p:cTn>
                              </p:par>
                            </p:childTnLst>
                          </p:cTn>
                        </p:par>
                        <p:par>
                          <p:cTn id="9" fill="hold">
                            <p:stCondLst>
                              <p:cond delay="3000"/>
                            </p:stCondLst>
                            <p:childTnLst>
                              <p:par>
                                <p:cTn id="10" presetID="1" presetClass="entr" presetSubtype="0" fill="hold" grpId="0" nodeType="afterEffect">
                                  <p:stCondLst>
                                    <p:cond delay="500"/>
                                  </p:stCondLst>
                                  <p:childTnLst>
                                    <p:set>
                                      <p:cBhvr>
                                        <p:cTn id="11" dur="1" fill="hold">
                                          <p:stCondLst>
                                            <p:cond delay="9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9" presetClass="exit" presetSubtype="0" fill="hold" nodeType="afterEffect">
                                  <p:stCondLst>
                                    <p:cond delay="500"/>
                                  </p:stCondLst>
                                  <p:childTnLst>
                                    <p:animEffect transition="out" filter="dissolv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1000"/>
                            </p:stCondLst>
                            <p:childTnLst>
                              <p:par>
                                <p:cTn id="25" presetID="42" presetClass="path" presetSubtype="0" accel="50000" decel="50000" fill="hold" grpId="0" nodeType="afterEffect">
                                  <p:stCondLst>
                                    <p:cond delay="0"/>
                                  </p:stCondLst>
                                  <p:childTnLst>
                                    <p:animMotion origin="layout" path="M -3.54167E-6 -4.44444E-6 L 0.00092 0.11945 " pathEditMode="relative" rAng="0" ptsTypes="AA">
                                      <p:cBhvr>
                                        <p:cTn id="26" dur="2000" fill="hold"/>
                                        <p:tgtEl>
                                          <p:spTgt spid="11"/>
                                        </p:tgtEl>
                                        <p:attrNameLst>
                                          <p:attrName>ppt_x</p:attrName>
                                          <p:attrName>ppt_y</p:attrName>
                                        </p:attrNameLst>
                                      </p:cBhvr>
                                      <p:rCtr x="39" y="5972"/>
                                    </p:animMotion>
                                  </p:childTnLst>
                                </p:cTn>
                              </p:par>
                              <p:par>
                                <p:cTn id="27" presetID="64" presetClass="path" presetSubtype="0" accel="50000" decel="50000" fill="hold" grpId="0" nodeType="withEffect">
                                  <p:stCondLst>
                                    <p:cond delay="0"/>
                                  </p:stCondLst>
                                  <p:childTnLst>
                                    <p:animMotion origin="layout" path="M 4.375E-6 3.7037E-7 L -0.00039 -0.10671 " pathEditMode="relative" rAng="0" ptsTypes="AA">
                                      <p:cBhvr>
                                        <p:cTn id="28" dur="2000" fill="hold"/>
                                        <p:tgtEl>
                                          <p:spTgt spid="12"/>
                                        </p:tgtEl>
                                        <p:attrNameLst>
                                          <p:attrName>ppt_x</p:attrName>
                                          <p:attrName>ppt_y</p:attrName>
                                        </p:attrNameLst>
                                      </p:cBhvr>
                                      <p:rCtr x="-26" y="-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P spid="11" grpId="0" animBg="1"/>
      <p:bldP spid="11" grpId="1" animBg="1"/>
      <p:bldP spid="12" grpId="0" animBg="1"/>
      <p:bldP spid="1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New beginning</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dirty="0" smtClean="0"/>
              <a:t>Parallels between the days of creation and the stages of “re-creation” after the Flood (Jacques Doukhan):</a:t>
            </a:r>
          </a:p>
          <a:p>
            <a:r>
              <a:rPr lang="en-US" b="1" dirty="0" smtClean="0"/>
              <a:t>The wind over the earth and waters </a:t>
            </a:r>
            <a:r>
              <a:rPr lang="en-US" dirty="0" smtClean="0"/>
              <a:t>(Gen 1:2 cf 8:1)</a:t>
            </a:r>
          </a:p>
          <a:p>
            <a:r>
              <a:rPr lang="en-US" b="1" dirty="0" smtClean="0"/>
              <a:t>Division of waters </a:t>
            </a:r>
            <a:r>
              <a:rPr lang="en-US" dirty="0" smtClean="0"/>
              <a:t>(Gen 1:6-8 cf 8:1-5)</a:t>
            </a:r>
          </a:p>
          <a:p>
            <a:r>
              <a:rPr lang="en-US" b="1" dirty="0" smtClean="0"/>
              <a:t>Appearance of plants </a:t>
            </a:r>
            <a:r>
              <a:rPr lang="en-US" dirty="0" smtClean="0"/>
              <a:t>(Gen 1:9-13 cf 8:6-12)</a:t>
            </a:r>
          </a:p>
          <a:p>
            <a:r>
              <a:rPr lang="en-US" b="1" dirty="0" smtClean="0"/>
              <a:t>Appearance of light </a:t>
            </a:r>
            <a:r>
              <a:rPr lang="en-US" dirty="0" smtClean="0"/>
              <a:t>(Gen 1:14-19 cf 8:13-14)</a:t>
            </a:r>
          </a:p>
          <a:p>
            <a:r>
              <a:rPr lang="en-US" b="1" dirty="0" smtClean="0"/>
              <a:t>Deliverance of animals </a:t>
            </a:r>
            <a:r>
              <a:rPr lang="en-US" dirty="0" smtClean="0"/>
              <a:t>(Gen 1:20-23 cf 8:15-17)</a:t>
            </a:r>
          </a:p>
          <a:p>
            <a:r>
              <a:rPr lang="en-US" b="1" dirty="0" smtClean="0"/>
              <a:t>Animals together with men, blessing, food for men, image of God </a:t>
            </a:r>
            <a:r>
              <a:rPr lang="en-US" dirty="0" smtClean="0"/>
              <a:t>(Gen 1:24-31 cf 8:18-9:7)</a:t>
            </a:r>
          </a:p>
          <a:p>
            <a:r>
              <a:rPr lang="en-US" b="1" dirty="0" smtClean="0"/>
              <a:t>Sign of covenant </a:t>
            </a:r>
            <a:r>
              <a:rPr lang="en-US" dirty="0" smtClean="0"/>
              <a:t>(Gen 2:1-3 cf 9:8-17)</a:t>
            </a:r>
            <a:endParaRPr lang="en-US" dirty="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solidFill>
                  <a:srgbClr val="FFFF00"/>
                </a:solidFill>
              </a:rPr>
              <a:t>Cosmic new </a:t>
            </a:r>
            <a:r>
              <a:rPr lang="en-US" sz="1400" dirty="0" smtClean="0">
                <a:solidFill>
                  <a:srgbClr val="FFFF00"/>
                </a:solidFill>
              </a:rPr>
              <a:t>beginning</a:t>
            </a:r>
          </a:p>
          <a:p>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404341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Historical nature of Flood</a:t>
            </a: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pic>
        <p:nvPicPr>
          <p:cNvPr id="3" name="Picture 2"/>
          <p:cNvPicPr>
            <a:picLocks noChangeAspect="1"/>
          </p:cNvPicPr>
          <p:nvPr/>
        </p:nvPicPr>
        <p:blipFill>
          <a:blip r:embed="rId3"/>
          <a:stretch>
            <a:fillRect/>
          </a:stretch>
        </p:blipFill>
        <p:spPr>
          <a:xfrm>
            <a:off x="5465099" y="1870499"/>
            <a:ext cx="4276725" cy="1552575"/>
          </a:xfrm>
          <a:prstGeom prst="rect">
            <a:avLst/>
          </a:prstGeom>
        </p:spPr>
      </p:pic>
      <p:pic>
        <p:nvPicPr>
          <p:cNvPr id="5" name="Picture 4"/>
          <p:cNvPicPr>
            <a:picLocks noChangeAspect="1"/>
          </p:cNvPicPr>
          <p:nvPr/>
        </p:nvPicPr>
        <p:blipFill>
          <a:blip r:embed="rId4"/>
          <a:stretch>
            <a:fillRect/>
          </a:stretch>
        </p:blipFill>
        <p:spPr>
          <a:xfrm>
            <a:off x="5465099" y="3672516"/>
            <a:ext cx="4276725" cy="1536659"/>
          </a:xfrm>
          <a:prstGeom prst="rect">
            <a:avLst/>
          </a:prstGeom>
        </p:spPr>
      </p:pic>
      <p:sp>
        <p:nvSpPr>
          <p:cNvPr id="7" name="TextBox 6"/>
          <p:cNvSpPr txBox="1"/>
          <p:nvPr/>
        </p:nvSpPr>
        <p:spPr>
          <a:xfrm>
            <a:off x="5141272" y="5458617"/>
            <a:ext cx="4924377" cy="523220"/>
          </a:xfrm>
          <a:prstGeom prst="rect">
            <a:avLst/>
          </a:prstGeom>
          <a:noFill/>
        </p:spPr>
        <p:txBody>
          <a:bodyPr wrap="square" rtlCol="0">
            <a:spAutoFit/>
          </a:bodyPr>
          <a:lstStyle/>
          <a:p>
            <a:pPr algn="ctr"/>
            <a:r>
              <a:rPr lang="en-US" sz="2800" dirty="0" smtClean="0"/>
              <a:t>Indicators of factual history</a:t>
            </a:r>
            <a:endParaRPr lang="en-US" sz="2800" dirty="0"/>
          </a:p>
        </p:txBody>
      </p:sp>
    </p:spTree>
    <p:extLst>
      <p:ext uri="{BB962C8B-B14F-4D97-AF65-F5344CB8AC3E}">
        <p14:creationId xmlns:p14="http://schemas.microsoft.com/office/powerpoint/2010/main" val="61695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New beginning</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lgn="ctr">
              <a:buNone/>
            </a:pPr>
            <a:r>
              <a:rPr lang="en-US" sz="3600" dirty="0" smtClean="0"/>
              <a:t>World-wide Flood</a:t>
            </a:r>
            <a:endParaRPr lang="en-US" sz="3600" dirty="0"/>
          </a:p>
        </p:txBody>
      </p:sp>
      <p:sp>
        <p:nvSpPr>
          <p:cNvPr id="5" name="Rectangle 4"/>
          <p:cNvSpPr/>
          <p:nvPr/>
        </p:nvSpPr>
        <p:spPr>
          <a:xfrm>
            <a:off x="10761277" y="642594"/>
            <a:ext cx="95090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14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solidFill>
                  <a:srgbClr val="FFFF00"/>
                </a:solidFill>
              </a:rPr>
              <a:t>Cosmic new </a:t>
            </a:r>
            <a:r>
              <a:rPr lang="en-US" sz="1400" dirty="0" smtClean="0">
                <a:solidFill>
                  <a:srgbClr val="FFFF00"/>
                </a:solidFill>
              </a:rPr>
              <a:t>beginning</a:t>
            </a:r>
          </a:p>
          <a:p>
            <a:endParaRPr lang="en-US" sz="1600" dirty="0" smtClean="0"/>
          </a:p>
          <a:p>
            <a:r>
              <a:rPr lang="en-US" sz="1600" dirty="0" smtClean="0"/>
              <a:t>Conclusion</a:t>
            </a:r>
          </a:p>
          <a:p>
            <a:endParaRPr lang="en-US" sz="1600" dirty="0" smtClean="0"/>
          </a:p>
        </p:txBody>
      </p:sp>
      <p:sp>
        <p:nvSpPr>
          <p:cNvPr id="4" name="Rectangle 3"/>
          <p:cNvSpPr/>
          <p:nvPr/>
        </p:nvSpPr>
        <p:spPr>
          <a:xfrm>
            <a:off x="4077734" y="3384885"/>
            <a:ext cx="2903621" cy="1909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Cosmic</a:t>
            </a:r>
          </a:p>
          <a:p>
            <a:pPr algn="ctr"/>
            <a:r>
              <a:rPr lang="en-US" sz="2400" dirty="0" smtClean="0"/>
              <a:t>Creation</a:t>
            </a:r>
          </a:p>
          <a:p>
            <a:pPr algn="ctr"/>
            <a:r>
              <a:rPr lang="en-US" sz="2400" dirty="0" smtClean="0"/>
              <a:t>Account</a:t>
            </a:r>
            <a:endParaRPr lang="en-US" sz="2400" dirty="0"/>
          </a:p>
        </p:txBody>
      </p:sp>
      <p:sp>
        <p:nvSpPr>
          <p:cNvPr id="8" name="Rectangle 7"/>
          <p:cNvSpPr/>
          <p:nvPr/>
        </p:nvSpPr>
        <p:spPr>
          <a:xfrm>
            <a:off x="8616998" y="3384885"/>
            <a:ext cx="2903621" cy="1909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“Re-creation”</a:t>
            </a:r>
          </a:p>
          <a:p>
            <a:pPr algn="ctr"/>
            <a:r>
              <a:rPr lang="en-US" sz="2400" dirty="0" smtClean="0"/>
              <a:t>after the Flood</a:t>
            </a:r>
            <a:endParaRPr lang="en-US" sz="2400" dirty="0"/>
          </a:p>
        </p:txBody>
      </p:sp>
      <p:cxnSp>
        <p:nvCxnSpPr>
          <p:cNvPr id="9" name="Straight Connector 8"/>
          <p:cNvCxnSpPr/>
          <p:nvPr/>
        </p:nvCxnSpPr>
        <p:spPr>
          <a:xfrm flipV="1">
            <a:off x="5903495" y="2695074"/>
            <a:ext cx="3785937" cy="1604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2905" y="4339390"/>
            <a:ext cx="1203158"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44164" y="4537508"/>
            <a:ext cx="1620253" cy="461665"/>
          </a:xfrm>
          <a:prstGeom prst="rect">
            <a:avLst/>
          </a:prstGeom>
          <a:noFill/>
        </p:spPr>
        <p:txBody>
          <a:bodyPr wrap="square" rtlCol="0">
            <a:spAutoFit/>
          </a:bodyPr>
          <a:lstStyle/>
          <a:p>
            <a:r>
              <a:rPr lang="en-US" sz="2400" dirty="0" smtClean="0"/>
              <a:t>parallels</a:t>
            </a:r>
            <a:endParaRPr lang="en-US" sz="2400" dirty="0"/>
          </a:p>
        </p:txBody>
      </p:sp>
    </p:spTree>
    <p:extLst>
      <p:ext uri="{BB962C8B-B14F-4D97-AF65-F5344CB8AC3E}">
        <p14:creationId xmlns:p14="http://schemas.microsoft.com/office/powerpoint/2010/main" val="123448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par>
                          <p:cTn id="8" fill="hold">
                            <p:stCondLst>
                              <p:cond delay="1500"/>
                            </p:stCondLst>
                            <p:childTnLst>
                              <p:par>
                                <p:cTn id="9" presetID="16" presetClass="entr" presetSubtype="37"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par>
                                <p:cTn id="12" presetID="22" presetClass="entr" presetSubtype="4"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1000"/>
                                        <p:tgtEl>
                                          <p:spTgt spid="14"/>
                                        </p:tgtEl>
                                      </p:cBhvr>
                                    </p:animEffect>
                                  </p:childTnLst>
                                </p:cTn>
                              </p:par>
                            </p:childTnLst>
                          </p:cTn>
                        </p:par>
                        <p:par>
                          <p:cTn id="15" fill="hold">
                            <p:stCondLst>
                              <p:cond delay="3500"/>
                            </p:stCondLst>
                            <p:childTnLst>
                              <p:par>
                                <p:cTn id="16" presetID="1" presetClass="entr" presetSubtype="0" fill="hold" grpId="0" nodeType="afterEffect">
                                  <p:stCondLst>
                                    <p:cond delay="1000"/>
                                  </p:stCondLst>
                                  <p:childTnLst>
                                    <p:set>
                                      <p:cBhvr>
                                        <p:cTn id="17" dur="1" fill="hold">
                                          <p:stCondLst>
                                            <p:cond delay="999"/>
                                          </p:stCondLst>
                                        </p:cTn>
                                        <p:tgtEl>
                                          <p:spTgt spid="4"/>
                                        </p:tgtEl>
                                        <p:attrNameLst>
                                          <p:attrName>style.visibility</p:attrName>
                                        </p:attrNameLst>
                                      </p:cBhvr>
                                      <p:to>
                                        <p:strVal val="visible"/>
                                      </p:to>
                                    </p:set>
                                  </p:childTnLst>
                                </p:cTn>
                              </p:par>
                            </p:childTnLst>
                          </p:cTn>
                        </p:par>
                        <p:par>
                          <p:cTn id="18" fill="hold">
                            <p:stCondLst>
                              <p:cond delay="5500"/>
                            </p:stCondLst>
                            <p:childTnLst>
                              <p:par>
                                <p:cTn id="19" presetID="1" presetClass="entr" presetSubtype="0" fill="hold" grpId="0" nodeType="afterEffect">
                                  <p:stCondLst>
                                    <p:cond delay="1000"/>
                                  </p:stCondLst>
                                  <p:childTnLst>
                                    <p:set>
                                      <p:cBhvr>
                                        <p:cTn id="20"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Conclusion</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400" dirty="0" smtClean="0"/>
              <a:t>The extent of the Genesis Flood is not just a matter of idle curiosity.</a:t>
            </a:r>
          </a:p>
          <a:p>
            <a:pPr marL="0" indent="0">
              <a:buNone/>
            </a:pPr>
            <a:endParaRPr lang="en-US" sz="2400" dirty="0"/>
          </a:p>
          <a:p>
            <a:pPr marL="0" indent="0">
              <a:buNone/>
            </a:pPr>
            <a:r>
              <a:rPr lang="en-US" sz="2400" dirty="0" smtClean="0"/>
              <a:t>A universal Flood is an </a:t>
            </a:r>
            <a:r>
              <a:rPr lang="en-US" sz="2400" b="1" dirty="0" smtClean="0"/>
              <a:t>absolute necessity </a:t>
            </a:r>
            <a:r>
              <a:rPr lang="en-US" sz="2400" dirty="0" smtClean="0"/>
              <a:t>to explain the existence of the geologic column.</a:t>
            </a:r>
          </a:p>
          <a:p>
            <a:pPr marL="0" indent="0">
              <a:buNone/>
            </a:pPr>
            <a:endParaRPr lang="en-US" sz="2400" dirty="0"/>
          </a:p>
          <a:p>
            <a:pPr marL="0" indent="0">
              <a:buNone/>
            </a:pPr>
            <a:r>
              <a:rPr lang="en-US" sz="2400" dirty="0" smtClean="0"/>
              <a:t>A literal creation is </a:t>
            </a:r>
            <a:r>
              <a:rPr lang="en-US" sz="2400" b="1" dirty="0" smtClean="0"/>
              <a:t>inextricably linked</a:t>
            </a:r>
            <a:r>
              <a:rPr lang="en-US" sz="2400" dirty="0" smtClean="0"/>
              <a:t> with a world-wide Flood.</a:t>
            </a:r>
            <a:endParaRPr lang="en-US" sz="2400" dirty="0"/>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solidFill>
                  <a:srgbClr val="FFFF00"/>
                </a:solidFill>
              </a:rPr>
              <a:t>Conclusion</a:t>
            </a:r>
          </a:p>
          <a:p>
            <a:endParaRPr lang="en-US" sz="1600" dirty="0" smtClean="0"/>
          </a:p>
        </p:txBody>
      </p:sp>
    </p:spTree>
    <p:custDataLst>
      <p:tags r:id="rId1"/>
    </p:custDataLst>
    <p:extLst>
      <p:ext uri="{BB962C8B-B14F-4D97-AF65-F5344CB8AC3E}">
        <p14:creationId xmlns:p14="http://schemas.microsoft.com/office/powerpoint/2010/main" val="115819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Conclusion</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000" dirty="0" smtClean="0"/>
              <a:t>Crucial in reconciling science and Scripture</a:t>
            </a:r>
          </a:p>
          <a:p>
            <a:pPr marL="0" indent="0">
              <a:buNone/>
            </a:pPr>
            <a:endParaRPr lang="en-US" sz="700" dirty="0"/>
          </a:p>
          <a:p>
            <a:pPr marL="0" indent="0">
              <a:buNone/>
            </a:pPr>
            <a:r>
              <a:rPr lang="en-US" sz="2000" dirty="0" smtClean="0"/>
              <a:t>Pivotal in understanding and remaining faithful to the theology of Genesis 1-11 and the rest of Scripture</a:t>
            </a:r>
          </a:p>
          <a:p>
            <a:pPr marL="0" indent="0">
              <a:buNone/>
            </a:pPr>
            <a:endParaRPr lang="en-US" dirty="0"/>
          </a:p>
          <a:p>
            <a:pPr marL="0" indent="0">
              <a:buNone/>
            </a:pPr>
            <a:endParaRPr lang="en-US" dirty="0"/>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solidFill>
                  <a:srgbClr val="FFFF00"/>
                </a:solidFill>
              </a:rPr>
              <a:t>Conclusion</a:t>
            </a:r>
          </a:p>
          <a:p>
            <a:endParaRPr lang="en-US" sz="1600" dirty="0" smtClean="0"/>
          </a:p>
        </p:txBody>
      </p:sp>
      <p:sp>
        <p:nvSpPr>
          <p:cNvPr id="4" name="Rectangle 3"/>
          <p:cNvSpPr/>
          <p:nvPr/>
        </p:nvSpPr>
        <p:spPr>
          <a:xfrm>
            <a:off x="4146017" y="3742446"/>
            <a:ext cx="1901858"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Creation</a:t>
            </a:r>
            <a:endParaRPr lang="en-US" sz="2400" dirty="0"/>
          </a:p>
        </p:txBody>
      </p:sp>
      <p:sp>
        <p:nvSpPr>
          <p:cNvPr id="6" name="Rectangle 5"/>
          <p:cNvSpPr/>
          <p:nvPr/>
        </p:nvSpPr>
        <p:spPr>
          <a:xfrm>
            <a:off x="7035660" y="3742446"/>
            <a:ext cx="1785758"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Flood</a:t>
            </a:r>
            <a:endParaRPr lang="en-US" sz="2400" dirty="0"/>
          </a:p>
        </p:txBody>
      </p:sp>
      <p:sp>
        <p:nvSpPr>
          <p:cNvPr id="5" name="Left-Right Arrow 4"/>
          <p:cNvSpPr/>
          <p:nvPr/>
        </p:nvSpPr>
        <p:spPr>
          <a:xfrm>
            <a:off x="6128953" y="3967033"/>
            <a:ext cx="801236" cy="3208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103639" y="4827542"/>
            <a:ext cx="1962557" cy="123376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Protology</a:t>
            </a:r>
          </a:p>
          <a:p>
            <a:pPr algn="ctr"/>
            <a:r>
              <a:rPr lang="en-US" sz="2000" dirty="0" smtClean="0"/>
              <a:t>(Creation</a:t>
            </a:r>
            <a:r>
              <a:rPr lang="en-US" sz="1600" dirty="0" smtClean="0"/>
              <a:t>)</a:t>
            </a:r>
            <a:endParaRPr lang="en-US" sz="1600" dirty="0"/>
          </a:p>
        </p:txBody>
      </p:sp>
      <p:sp>
        <p:nvSpPr>
          <p:cNvPr id="9" name="Rounded Rectangle 8"/>
          <p:cNvSpPr/>
          <p:nvPr/>
        </p:nvSpPr>
        <p:spPr>
          <a:xfrm>
            <a:off x="7035660" y="4827542"/>
            <a:ext cx="1869872" cy="123376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Eschatology</a:t>
            </a:r>
          </a:p>
          <a:p>
            <a:pPr algn="ctr"/>
            <a:r>
              <a:rPr lang="en-US" sz="2000" dirty="0" smtClean="0"/>
              <a:t>(Judgment/</a:t>
            </a:r>
          </a:p>
          <a:p>
            <a:pPr algn="ctr"/>
            <a:r>
              <a:rPr lang="en-US" sz="2000" dirty="0" smtClean="0"/>
              <a:t>Salvation)</a:t>
            </a:r>
            <a:endParaRPr lang="en-US" sz="1600" dirty="0"/>
          </a:p>
        </p:txBody>
      </p:sp>
      <p:sp>
        <p:nvSpPr>
          <p:cNvPr id="10" name="Left-Right Arrow 9"/>
          <p:cNvSpPr/>
          <p:nvPr/>
        </p:nvSpPr>
        <p:spPr>
          <a:xfrm>
            <a:off x="6150310" y="5284002"/>
            <a:ext cx="801236" cy="3208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0016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Conclusion</a:t>
            </a:r>
            <a:endParaRPr lang="en-US" dirty="0"/>
          </a:p>
        </p:txBody>
      </p:sp>
      <p:sp>
        <p:nvSpPr>
          <p:cNvPr id="7" name="TextBox 6"/>
          <p:cNvSpPr txBox="1"/>
          <p:nvPr/>
        </p:nvSpPr>
        <p:spPr>
          <a:xfrm>
            <a:off x="667263" y="642594"/>
            <a:ext cx="3039763" cy="5724644"/>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Other Biblical Evidence</a:t>
            </a:r>
          </a:p>
          <a:p>
            <a:endParaRPr lang="en-US" sz="1600" dirty="0"/>
          </a:p>
          <a:p>
            <a:pPr marL="285750" indent="-285750">
              <a:buFont typeface="Arial" panose="020B0604020202020204" pitchFamily="34" charset="0"/>
              <a:buChar char="•"/>
            </a:pPr>
            <a:r>
              <a:rPr lang="en-US" sz="1400" dirty="0" smtClean="0"/>
              <a:t>Major themes in Gen 1-11</a:t>
            </a:r>
          </a:p>
          <a:p>
            <a:pPr marL="285750" indent="-285750">
              <a:buFont typeface="Arial" panose="020B0604020202020204" pitchFamily="34" charset="0"/>
              <a:buChar char="•"/>
            </a:pPr>
            <a:r>
              <a:rPr lang="en-US" sz="1400" dirty="0" smtClean="0"/>
              <a:t>Divine purpose </a:t>
            </a:r>
          </a:p>
          <a:p>
            <a:pPr marL="285750" indent="-285750">
              <a:buFont typeface="Arial" panose="020B0604020202020204" pitchFamily="34" charset="0"/>
              <a:buChar char="•"/>
            </a:pPr>
            <a:r>
              <a:rPr lang="en-US" sz="1400" dirty="0" smtClean="0"/>
              <a:t>Genealogical lines</a:t>
            </a:r>
          </a:p>
          <a:p>
            <a:pPr marL="285750" indent="-285750">
              <a:buFont typeface="Arial" panose="020B0604020202020204" pitchFamily="34" charset="0"/>
              <a:buChar char="•"/>
            </a:pPr>
            <a:r>
              <a:rPr lang="en-US" sz="1400" dirty="0" smtClean="0"/>
              <a:t>Inclusive divine blessing</a:t>
            </a:r>
          </a:p>
          <a:p>
            <a:pPr marL="285750" indent="-285750">
              <a:buFont typeface="Arial" panose="020B0604020202020204" pitchFamily="34" charset="0"/>
              <a:buChar char="•"/>
            </a:pPr>
            <a:r>
              <a:rPr lang="en-US" sz="1400" dirty="0" smtClean="0"/>
              <a:t>Covenant sign</a:t>
            </a:r>
          </a:p>
          <a:p>
            <a:pPr marL="285750" indent="-285750">
              <a:buFont typeface="Arial" panose="020B0604020202020204" pitchFamily="34" charset="0"/>
              <a:buChar char="•"/>
            </a:pPr>
            <a:r>
              <a:rPr lang="en-US" sz="1400" dirty="0" smtClean="0"/>
              <a:t>Viability of God’s promise</a:t>
            </a:r>
          </a:p>
          <a:p>
            <a:pPr marL="285750" indent="-285750">
              <a:buFont typeface="Arial" panose="020B0604020202020204" pitchFamily="34" charset="0"/>
              <a:buChar char="•"/>
            </a:pPr>
            <a:r>
              <a:rPr lang="en-US" sz="1400" dirty="0" smtClean="0"/>
              <a:t>Size of the ark</a:t>
            </a:r>
          </a:p>
          <a:p>
            <a:pPr marL="285750" indent="-285750">
              <a:buFont typeface="Arial" panose="020B0604020202020204" pitchFamily="34" charset="0"/>
              <a:buChar char="•"/>
            </a:pPr>
            <a:r>
              <a:rPr lang="en-US" sz="1400" dirty="0" smtClean="0"/>
              <a:t>Covering “all the high mountains”</a:t>
            </a:r>
          </a:p>
          <a:p>
            <a:pPr marL="285750" indent="-285750">
              <a:buFont typeface="Arial" panose="020B0604020202020204" pitchFamily="34" charset="0"/>
              <a:buChar char="•"/>
            </a:pPr>
            <a:r>
              <a:rPr lang="en-US" sz="1400" dirty="0" smtClean="0"/>
              <a:t>Duration of the Flood</a:t>
            </a:r>
          </a:p>
          <a:p>
            <a:pPr marL="285750" indent="-285750">
              <a:buFont typeface="Arial" panose="020B0604020202020204" pitchFamily="34" charset="0"/>
              <a:buChar char="•"/>
            </a:pPr>
            <a:r>
              <a:rPr lang="en-US" sz="1400" dirty="0" smtClean="0"/>
              <a:t>Receding activity of the water</a:t>
            </a:r>
          </a:p>
          <a:p>
            <a:pPr marL="285750" indent="-285750">
              <a:buFont typeface="Arial" panose="020B0604020202020204" pitchFamily="34" charset="0"/>
              <a:buChar char="•"/>
            </a:pPr>
            <a:r>
              <a:rPr lang="en-US" sz="1400" dirty="0" smtClean="0"/>
              <a:t>NT Flood references</a:t>
            </a:r>
          </a:p>
          <a:p>
            <a:pPr marL="285750" indent="-285750">
              <a:buFont typeface="Arial" panose="020B0604020202020204" pitchFamily="34" charset="0"/>
              <a:buChar char="•"/>
            </a:pPr>
            <a:r>
              <a:rPr lang="en-US" sz="1400" dirty="0" smtClean="0"/>
              <a:t>NT Flood typology</a:t>
            </a:r>
          </a:p>
          <a:p>
            <a:pPr marL="285750" indent="-285750">
              <a:buFont typeface="Arial" panose="020B0604020202020204" pitchFamily="34" charset="0"/>
              <a:buChar char="•"/>
            </a:pPr>
            <a:r>
              <a:rPr lang="en-US" sz="1400" dirty="0" smtClean="0"/>
              <a:t>Cosmic undoing of creation</a:t>
            </a:r>
          </a:p>
          <a:p>
            <a:pPr marL="285750" indent="-285750">
              <a:buFont typeface="Arial" panose="020B0604020202020204" pitchFamily="34" charset="0"/>
              <a:buChar char="•"/>
            </a:pPr>
            <a:r>
              <a:rPr lang="en-US" sz="1400" dirty="0"/>
              <a:t>Cosmic new </a:t>
            </a:r>
            <a:r>
              <a:rPr lang="en-US" sz="1400" dirty="0" smtClean="0"/>
              <a:t>beginning</a:t>
            </a:r>
          </a:p>
          <a:p>
            <a:endParaRPr lang="en-US" sz="1600" dirty="0" smtClean="0"/>
          </a:p>
          <a:p>
            <a:r>
              <a:rPr lang="en-US" sz="1600" dirty="0" smtClean="0">
                <a:solidFill>
                  <a:srgbClr val="FFFF00"/>
                </a:solidFill>
              </a:rPr>
              <a:t>Conclusion</a:t>
            </a:r>
          </a:p>
          <a:p>
            <a:endParaRPr lang="en-US" sz="1600" dirty="0" smtClean="0"/>
          </a:p>
        </p:txBody>
      </p:sp>
      <p:sp>
        <p:nvSpPr>
          <p:cNvPr id="4" name="Rectangle 3"/>
          <p:cNvSpPr/>
          <p:nvPr/>
        </p:nvSpPr>
        <p:spPr>
          <a:xfrm>
            <a:off x="4146017" y="1945734"/>
            <a:ext cx="1901858"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Creation</a:t>
            </a:r>
            <a:endParaRPr lang="en-US" sz="2400" dirty="0"/>
          </a:p>
        </p:txBody>
      </p:sp>
      <p:sp>
        <p:nvSpPr>
          <p:cNvPr id="6" name="Rectangle 5"/>
          <p:cNvSpPr/>
          <p:nvPr/>
        </p:nvSpPr>
        <p:spPr>
          <a:xfrm>
            <a:off x="7035660" y="1945734"/>
            <a:ext cx="1785758"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Flood</a:t>
            </a:r>
            <a:endParaRPr lang="en-US" sz="2400" dirty="0"/>
          </a:p>
        </p:txBody>
      </p:sp>
      <p:sp>
        <p:nvSpPr>
          <p:cNvPr id="5" name="Left-Right Arrow 4"/>
          <p:cNvSpPr/>
          <p:nvPr/>
        </p:nvSpPr>
        <p:spPr>
          <a:xfrm>
            <a:off x="6128953" y="2170321"/>
            <a:ext cx="801236" cy="3208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105368" y="3529574"/>
            <a:ext cx="1962557" cy="77730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Character of Creator</a:t>
            </a:r>
          </a:p>
        </p:txBody>
      </p:sp>
      <p:sp>
        <p:nvSpPr>
          <p:cNvPr id="9" name="Rounded Rectangle 8"/>
          <p:cNvSpPr/>
          <p:nvPr/>
        </p:nvSpPr>
        <p:spPr>
          <a:xfrm>
            <a:off x="7035660" y="2934578"/>
            <a:ext cx="1869872" cy="77730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Rebellion </a:t>
            </a:r>
          </a:p>
          <a:p>
            <a:pPr algn="ctr"/>
            <a:r>
              <a:rPr lang="en-US" sz="2000" dirty="0" smtClean="0"/>
              <a:t>&amp; Sin</a:t>
            </a:r>
          </a:p>
        </p:txBody>
      </p:sp>
      <p:sp>
        <p:nvSpPr>
          <p:cNvPr id="11" name="Rounded Rectangle 10"/>
          <p:cNvSpPr/>
          <p:nvPr/>
        </p:nvSpPr>
        <p:spPr>
          <a:xfrm>
            <a:off x="4077734" y="4525663"/>
            <a:ext cx="1962557" cy="77364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Original Purpose</a:t>
            </a:r>
            <a:endParaRPr lang="en-US" sz="1600" dirty="0"/>
          </a:p>
        </p:txBody>
      </p:sp>
      <p:sp>
        <p:nvSpPr>
          <p:cNvPr id="12" name="Rounded Rectangle 11"/>
          <p:cNvSpPr/>
          <p:nvPr/>
        </p:nvSpPr>
        <p:spPr>
          <a:xfrm>
            <a:off x="7035660" y="4380605"/>
            <a:ext cx="1911928" cy="7479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Judgment</a:t>
            </a:r>
          </a:p>
          <a:p>
            <a:pPr algn="ctr"/>
            <a:r>
              <a:rPr lang="en-US" sz="2000" dirty="0" smtClean="0"/>
              <a:t>“</a:t>
            </a:r>
            <a:r>
              <a:rPr lang="en-US" sz="2000" dirty="0" err="1" smtClean="0"/>
              <a:t>Uncreation</a:t>
            </a:r>
            <a:r>
              <a:rPr lang="en-US" sz="2000" dirty="0" smtClean="0"/>
              <a:t>”</a:t>
            </a:r>
          </a:p>
        </p:txBody>
      </p:sp>
      <p:sp>
        <p:nvSpPr>
          <p:cNvPr id="13" name="Rectangle 12"/>
          <p:cNvSpPr/>
          <p:nvPr/>
        </p:nvSpPr>
        <p:spPr>
          <a:xfrm>
            <a:off x="9734861" y="1913612"/>
            <a:ext cx="1785758" cy="813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“Re-Creation”</a:t>
            </a:r>
            <a:endParaRPr lang="en-US" sz="2400" dirty="0"/>
          </a:p>
        </p:txBody>
      </p:sp>
      <p:sp>
        <p:nvSpPr>
          <p:cNvPr id="14" name="Rounded Rectangle 13"/>
          <p:cNvSpPr/>
          <p:nvPr/>
        </p:nvSpPr>
        <p:spPr>
          <a:xfrm>
            <a:off x="9650747" y="3529574"/>
            <a:ext cx="1869872" cy="14513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Salvation</a:t>
            </a:r>
          </a:p>
          <a:p>
            <a:pPr algn="ctr"/>
            <a:r>
              <a:rPr lang="en-US" sz="2000" dirty="0" smtClean="0"/>
              <a:t>Re-creation</a:t>
            </a:r>
          </a:p>
          <a:p>
            <a:pPr algn="ctr"/>
            <a:r>
              <a:rPr lang="en-US" sz="2000" dirty="0" smtClean="0"/>
              <a:t>Renewal</a:t>
            </a:r>
          </a:p>
        </p:txBody>
      </p:sp>
      <p:sp>
        <p:nvSpPr>
          <p:cNvPr id="16" name="Down Arrow 15"/>
          <p:cNvSpPr/>
          <p:nvPr/>
        </p:nvSpPr>
        <p:spPr>
          <a:xfrm>
            <a:off x="7799176" y="3762329"/>
            <a:ext cx="418288" cy="54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49868" y="2845639"/>
            <a:ext cx="418288" cy="54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947587" y="2170321"/>
            <a:ext cx="615140" cy="320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0376539" y="2872334"/>
            <a:ext cx="418288" cy="54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60533" y="5710064"/>
            <a:ext cx="2028129" cy="736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Coming</a:t>
            </a:r>
          </a:p>
          <a:p>
            <a:pPr algn="ctr"/>
            <a:r>
              <a:rPr lang="en-US" dirty="0" smtClean="0"/>
              <a:t>Judgment</a:t>
            </a:r>
            <a:endParaRPr lang="en-US" dirty="0"/>
          </a:p>
        </p:txBody>
      </p:sp>
      <p:sp>
        <p:nvSpPr>
          <p:cNvPr id="21" name="Oval 20"/>
          <p:cNvSpPr/>
          <p:nvPr/>
        </p:nvSpPr>
        <p:spPr>
          <a:xfrm>
            <a:off x="9359230" y="5644970"/>
            <a:ext cx="2486526" cy="736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a:t>
            </a:r>
          </a:p>
          <a:p>
            <a:pPr algn="ctr"/>
            <a:r>
              <a:rPr lang="en-US" dirty="0" smtClean="0"/>
              <a:t>“Re-Creation”</a:t>
            </a:r>
            <a:endParaRPr lang="en-US" dirty="0"/>
          </a:p>
        </p:txBody>
      </p:sp>
      <p:sp>
        <p:nvSpPr>
          <p:cNvPr id="22" name="Down Arrow 21"/>
          <p:cNvSpPr/>
          <p:nvPr/>
        </p:nvSpPr>
        <p:spPr>
          <a:xfrm>
            <a:off x="7812888" y="5199653"/>
            <a:ext cx="404576" cy="401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0400205" y="5090979"/>
            <a:ext cx="404576" cy="401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5313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249"/>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24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9lRZYkhRlDU/USx-uJHZJRI/AAAAAAAAG44/ympGwUNNHW4/s1600/vippasstothespiritworld.blogspot_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3128732" y="642594"/>
            <a:ext cx="8391885" cy="5511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051" y="638754"/>
            <a:ext cx="2360140" cy="1877437"/>
          </a:xfrm>
          <a:prstGeom prst="rect">
            <a:avLst/>
          </a:prstGeom>
          <a:noFill/>
        </p:spPr>
        <p:txBody>
          <a:bodyPr wrap="square" rtlCol="0">
            <a:spAutoFit/>
          </a:bodyPr>
          <a:lstStyle/>
          <a:p>
            <a:pPr algn="r"/>
            <a:r>
              <a:rPr lang="en-US" sz="2000" dirty="0" smtClean="0">
                <a:solidFill>
                  <a:prstClr val="black"/>
                </a:solidFill>
              </a:rPr>
              <a:t>The Biblical Evidence for the Universality of the Genesis Flood</a:t>
            </a:r>
          </a:p>
          <a:p>
            <a:endParaRPr lang="en-US" sz="800" dirty="0">
              <a:solidFill>
                <a:prstClr val="black"/>
              </a:solidFill>
            </a:endParaRPr>
          </a:p>
          <a:p>
            <a:pPr algn="r"/>
            <a:r>
              <a:rPr lang="en-US" sz="1400" dirty="0" smtClean="0">
                <a:solidFill>
                  <a:prstClr val="black"/>
                </a:solidFill>
              </a:rPr>
              <a:t>By Richard M. Davidson</a:t>
            </a:r>
          </a:p>
          <a:p>
            <a:pPr algn="r"/>
            <a:r>
              <a:rPr lang="en-US" sz="1400" dirty="0" smtClean="0">
                <a:solidFill>
                  <a:prstClr val="black"/>
                </a:solidFill>
              </a:rPr>
              <a:t>Origins 22(2): 58-73 (1995)</a:t>
            </a:r>
            <a:endParaRPr lang="en-US" sz="1400" dirty="0">
              <a:solidFill>
                <a:prstClr val="black"/>
              </a:solidFill>
            </a:endParaRPr>
          </a:p>
        </p:txBody>
      </p:sp>
      <p:sp>
        <p:nvSpPr>
          <p:cNvPr id="2" name="Rectangle 1"/>
          <p:cNvSpPr/>
          <p:nvPr/>
        </p:nvSpPr>
        <p:spPr>
          <a:xfrm>
            <a:off x="247135" y="247135"/>
            <a:ext cx="11701849" cy="6363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descr="http://www.dgsda.org/wp-content/uploads/2011/04/richarddavidson-e13033511847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71" y="2692655"/>
            <a:ext cx="2371725"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070" y="5923806"/>
            <a:ext cx="2371725" cy="523220"/>
          </a:xfrm>
          <a:prstGeom prst="rect">
            <a:avLst/>
          </a:prstGeom>
          <a:noFill/>
        </p:spPr>
        <p:txBody>
          <a:bodyPr wrap="square" rtlCol="0">
            <a:spAutoFit/>
          </a:bodyPr>
          <a:lstStyle/>
          <a:p>
            <a:pPr algn="r"/>
            <a:r>
              <a:rPr lang="en-US" sz="1400" dirty="0" smtClean="0"/>
              <a:t>Summary and narration</a:t>
            </a:r>
          </a:p>
          <a:p>
            <a:pPr algn="r"/>
            <a:r>
              <a:rPr lang="en-US" sz="1400" dirty="0" smtClean="0"/>
              <a:t>Carol Raney</a:t>
            </a:r>
            <a:endParaRPr lang="en-US" sz="1400" dirty="0"/>
          </a:p>
        </p:txBody>
      </p:sp>
    </p:spTree>
    <p:extLst>
      <p:ext uri="{BB962C8B-B14F-4D97-AF65-F5344CB8AC3E}">
        <p14:creationId xmlns:p14="http://schemas.microsoft.com/office/powerpoint/2010/main" val="214972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0665" y="769268"/>
            <a:ext cx="4286250" cy="5191125"/>
          </a:xfrm>
          <a:prstGeom prst="rect">
            <a:avLst/>
          </a:prstGeom>
        </p:spPr>
      </p:pic>
      <p:sp>
        <p:nvSpPr>
          <p:cNvPr id="3" name="TextBox 2"/>
          <p:cNvSpPr txBox="1"/>
          <p:nvPr/>
        </p:nvSpPr>
        <p:spPr>
          <a:xfrm>
            <a:off x="1427746" y="1379671"/>
            <a:ext cx="5037221" cy="3970318"/>
          </a:xfrm>
          <a:prstGeom prst="rect">
            <a:avLst/>
          </a:prstGeom>
          <a:noFill/>
        </p:spPr>
        <p:txBody>
          <a:bodyPr wrap="square" rtlCol="0">
            <a:spAutoFit/>
          </a:bodyPr>
          <a:lstStyle/>
          <a:p>
            <a:r>
              <a:rPr lang="en-US" sz="3600" dirty="0" smtClean="0"/>
              <a:t>“The Genesis Flood Narrative:  Crucial Issues in the Current Debate.”  </a:t>
            </a:r>
            <a:r>
              <a:rPr lang="en-US" sz="3600" i="1" dirty="0" smtClean="0"/>
              <a:t>Andrews University Seminary Studies</a:t>
            </a:r>
            <a:r>
              <a:rPr lang="en-US" sz="3600" dirty="0" smtClean="0"/>
              <a:t> 42/1 (2004):  49-77.</a:t>
            </a:r>
            <a:endParaRPr lang="en-US" sz="3600" dirty="0"/>
          </a:p>
        </p:txBody>
      </p:sp>
    </p:spTree>
    <p:extLst>
      <p:ext uri="{BB962C8B-B14F-4D97-AF65-F5344CB8AC3E}">
        <p14:creationId xmlns:p14="http://schemas.microsoft.com/office/powerpoint/2010/main" val="207407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smtClean="0">
                <a:solidFill>
                  <a:srgbClr val="FFFFFF"/>
                </a:solidFill>
              </a:rPr>
              <a:t>Noah's Ark image </a:t>
            </a:r>
            <a:r>
              <a:rPr lang="en-US" dirty="0">
                <a:solidFill>
                  <a:srgbClr val="FFFFFF"/>
                </a:solidFill>
              </a:rPr>
              <a:t>12550737, </a:t>
            </a:r>
            <a:r>
              <a:rPr lang="en-US" dirty="0" err="1">
                <a:solidFill>
                  <a:srgbClr val="FFFFFF"/>
                </a:solidFill>
              </a:rPr>
              <a:t>jgroup</a:t>
            </a:r>
            <a:r>
              <a:rPr lang="en-US" dirty="0">
                <a:solidFill>
                  <a:srgbClr val="FFFFFF"/>
                </a:solidFill>
              </a:rPr>
              <a:t>, Getty Images (US), Inc. Subscription Agreement</a:t>
            </a:r>
            <a:endParaRPr lang="en-US" dirty="0"/>
          </a:p>
          <a:p>
            <a:pPr algn="l"/>
            <a:endParaRPr lang="en-US" dirty="0"/>
          </a:p>
          <a:p>
            <a:pPr algn="l"/>
            <a:endParaRPr lang="en-US" dirty="0" smtClean="0"/>
          </a:p>
        </p:txBody>
      </p:sp>
      <p:sp>
        <p:nvSpPr>
          <p:cNvPr id="3" name="Rectangle 2"/>
          <p:cNvSpPr/>
          <p:nvPr/>
        </p:nvSpPr>
        <p:spPr>
          <a:xfrm>
            <a:off x="5634849" y="599653"/>
            <a:ext cx="1122680" cy="369332"/>
          </a:xfrm>
          <a:prstGeom prst="rect">
            <a:avLst/>
          </a:prstGeom>
        </p:spPr>
        <p:txBody>
          <a:bodyPr wrap="none">
            <a:spAutoFit/>
          </a:bodyPr>
          <a:lstStyle/>
          <a:p>
            <a:r>
              <a:rPr lang="en-US" dirty="0" smtClean="0">
                <a:solidFill>
                  <a:srgbClr val="FFFFFF"/>
                </a:solidFill>
              </a:rPr>
              <a:t>Images </a:t>
            </a:r>
            <a:r>
              <a:rPr lang="en-US" dirty="0">
                <a:solidFill>
                  <a:srgbClr val="FFFFFF"/>
                </a:solidFill>
              </a:rPr>
              <a:t>By</a:t>
            </a:r>
          </a:p>
        </p:txBody>
      </p:sp>
    </p:spTree>
    <p:extLst>
      <p:ext uri="{BB962C8B-B14F-4D97-AF65-F5344CB8AC3E}">
        <p14:creationId xmlns:p14="http://schemas.microsoft.com/office/powerpoint/2010/main" val="18588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32872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2706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329598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5159" y="2459421"/>
            <a:ext cx="7425558" cy="312157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endParaRPr lang="en-US" sz="2400" dirty="0"/>
          </a:p>
        </p:txBody>
      </p:sp>
      <p:sp>
        <p:nvSpPr>
          <p:cNvPr id="2" name="Title 1"/>
          <p:cNvSpPr>
            <a:spLocks noGrp="1"/>
          </p:cNvSpPr>
          <p:nvPr>
            <p:ph type="title"/>
          </p:nvPr>
        </p:nvSpPr>
        <p:spPr>
          <a:xfrm>
            <a:off x="4077734" y="642594"/>
            <a:ext cx="7442885" cy="1371600"/>
          </a:xfrm>
        </p:spPr>
        <p:txBody>
          <a:bodyPr>
            <a:normAutofit fontScale="90000"/>
          </a:bodyPr>
          <a:lstStyle/>
          <a:p>
            <a:r>
              <a:rPr lang="en-US" dirty="0" smtClean="0"/>
              <a:t>Historical nature of Flood</a:t>
            </a:r>
            <a:endParaRPr lang="en-US" dirty="0"/>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
        <p:nvSpPr>
          <p:cNvPr id="8" name="Rectangle 7"/>
          <p:cNvSpPr/>
          <p:nvPr/>
        </p:nvSpPr>
        <p:spPr>
          <a:xfrm>
            <a:off x="6840106" y="2782223"/>
            <a:ext cx="3896211" cy="1320885"/>
          </a:xfrm>
          <a:prstGeom prst="rect">
            <a:avLst/>
          </a:prstGeom>
          <a:solidFill>
            <a:schemeClr val="tx1">
              <a:lumMod val="65000"/>
              <a:lumOff val="3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These are the records of the </a:t>
            </a:r>
            <a:r>
              <a:rPr lang="en-US" sz="2400" dirty="0" smtClean="0">
                <a:solidFill>
                  <a:srgbClr val="FFFF00"/>
                </a:solidFill>
              </a:rPr>
              <a:t>generations</a:t>
            </a:r>
            <a:r>
              <a:rPr lang="en-US" sz="2400" dirty="0" smtClean="0"/>
              <a:t> of Noah </a:t>
            </a:r>
            <a:endParaRPr lang="en-US" dirty="0" smtClean="0"/>
          </a:p>
          <a:p>
            <a:pPr algn="ctr"/>
            <a:r>
              <a:rPr lang="en-US" dirty="0" smtClean="0"/>
              <a:t>Gen 6:9</a:t>
            </a:r>
          </a:p>
        </p:txBody>
      </p:sp>
      <p:sp>
        <p:nvSpPr>
          <p:cNvPr id="9" name="Rectangle 8"/>
          <p:cNvSpPr/>
          <p:nvPr/>
        </p:nvSpPr>
        <p:spPr>
          <a:xfrm>
            <a:off x="10608775" y="4545610"/>
            <a:ext cx="950901" cy="923330"/>
          </a:xfrm>
          <a:prstGeom prst="rect">
            <a:avLst/>
          </a:prstGeom>
          <a:no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13</a:t>
            </a:r>
            <a:endParaRPr lang="en-US" sz="5400" b="0" cap="none" spc="0" dirty="0">
              <a:ln w="0"/>
              <a:solidFill>
                <a:srgbClr val="FFFF00"/>
              </a:solidFill>
              <a:effectLst>
                <a:outerShdw blurRad="38100" dist="19050" dir="2700000" algn="tl" rotWithShape="0">
                  <a:schemeClr val="dk1">
                    <a:alpha val="40000"/>
                  </a:schemeClr>
                </a:outerShdw>
              </a:effectLst>
            </a:endParaRPr>
          </a:p>
        </p:txBody>
      </p:sp>
      <p:sp>
        <p:nvSpPr>
          <p:cNvPr id="3" name="TextBox 2"/>
          <p:cNvSpPr txBox="1"/>
          <p:nvPr/>
        </p:nvSpPr>
        <p:spPr>
          <a:xfrm>
            <a:off x="5453451" y="4545610"/>
            <a:ext cx="5155324" cy="1200329"/>
          </a:xfrm>
          <a:prstGeom prst="rect">
            <a:avLst/>
          </a:prstGeom>
          <a:noFill/>
        </p:spPr>
        <p:txBody>
          <a:bodyPr wrap="square" rtlCol="0">
            <a:spAutoFit/>
          </a:bodyPr>
          <a:lstStyle/>
          <a:p>
            <a:pPr algn="r"/>
            <a:r>
              <a:rPr lang="en-US" sz="2400" dirty="0">
                <a:solidFill>
                  <a:schemeClr val="bg1">
                    <a:lumMod val="95000"/>
                  </a:schemeClr>
                </a:solidFill>
              </a:rPr>
              <a:t>Hebrew word for </a:t>
            </a:r>
            <a:r>
              <a:rPr lang="en-US" sz="2400" dirty="0">
                <a:solidFill>
                  <a:srgbClr val="FFFF00"/>
                </a:solidFill>
              </a:rPr>
              <a:t>generations</a:t>
            </a:r>
            <a:r>
              <a:rPr lang="en-US" sz="2400" dirty="0">
                <a:solidFill>
                  <a:schemeClr val="bg1">
                    <a:lumMod val="95000"/>
                  </a:schemeClr>
                </a:solidFill>
              </a:rPr>
              <a:t> </a:t>
            </a:r>
            <a:endParaRPr lang="en-US" sz="2400" dirty="0" smtClean="0">
              <a:solidFill>
                <a:schemeClr val="bg1">
                  <a:lumMod val="95000"/>
                </a:schemeClr>
              </a:solidFill>
            </a:endParaRPr>
          </a:p>
          <a:p>
            <a:pPr algn="r"/>
            <a:r>
              <a:rPr lang="en-US" sz="2400" dirty="0" smtClean="0">
                <a:solidFill>
                  <a:schemeClr val="bg1">
                    <a:lumMod val="95000"/>
                  </a:schemeClr>
                </a:solidFill>
              </a:rPr>
              <a:t>used </a:t>
            </a:r>
            <a:r>
              <a:rPr lang="en-US" sz="2400" dirty="0">
                <a:solidFill>
                  <a:schemeClr val="bg1">
                    <a:lumMod val="95000"/>
                  </a:schemeClr>
                </a:solidFill>
              </a:rPr>
              <a:t>to structure the entire </a:t>
            </a:r>
            <a:r>
              <a:rPr lang="en-US" sz="2400" dirty="0" smtClean="0">
                <a:solidFill>
                  <a:schemeClr val="bg1">
                    <a:lumMod val="95000"/>
                  </a:schemeClr>
                </a:solidFill>
              </a:rPr>
              <a:t>book</a:t>
            </a:r>
            <a:endParaRPr lang="en-US" sz="2400" dirty="0">
              <a:solidFill>
                <a:schemeClr val="bg1">
                  <a:lumMod val="95000"/>
                </a:schemeClr>
              </a:solidFill>
            </a:endParaRPr>
          </a:p>
          <a:p>
            <a:endParaRPr lang="en-US" sz="2400" dirty="0"/>
          </a:p>
        </p:txBody>
      </p:sp>
      <p:sp>
        <p:nvSpPr>
          <p:cNvPr id="5" name="TextBox 4"/>
          <p:cNvSpPr txBox="1"/>
          <p:nvPr/>
        </p:nvSpPr>
        <p:spPr>
          <a:xfrm>
            <a:off x="4477407" y="2655473"/>
            <a:ext cx="1844566" cy="461665"/>
          </a:xfrm>
          <a:prstGeom prst="rect">
            <a:avLst/>
          </a:prstGeom>
          <a:noFill/>
        </p:spPr>
        <p:txBody>
          <a:bodyPr wrap="square" rtlCol="0">
            <a:spAutoFit/>
          </a:bodyPr>
          <a:lstStyle/>
          <a:p>
            <a:r>
              <a:rPr lang="en-US" sz="2400" dirty="0">
                <a:solidFill>
                  <a:schemeClr val="lt1"/>
                </a:solidFill>
              </a:rPr>
              <a:t>Genesis</a:t>
            </a:r>
          </a:p>
        </p:txBody>
      </p:sp>
      <p:sp>
        <p:nvSpPr>
          <p:cNvPr id="7" name="TextBox 6"/>
          <p:cNvSpPr txBox="1"/>
          <p:nvPr/>
        </p:nvSpPr>
        <p:spPr>
          <a:xfrm>
            <a:off x="5076497" y="5911442"/>
            <a:ext cx="5532278" cy="461665"/>
          </a:xfrm>
          <a:prstGeom prst="rect">
            <a:avLst/>
          </a:prstGeom>
          <a:noFill/>
        </p:spPr>
        <p:txBody>
          <a:bodyPr wrap="square" rtlCol="0">
            <a:spAutoFit/>
          </a:bodyPr>
          <a:lstStyle/>
          <a:p>
            <a:pPr algn="ctr"/>
            <a:r>
              <a:rPr lang="en-US" sz="2400" dirty="0" smtClean="0"/>
              <a:t>Historical Narrative Prose</a:t>
            </a:r>
            <a:endParaRPr lang="en-US" sz="2400" dirty="0"/>
          </a:p>
        </p:txBody>
      </p:sp>
    </p:spTree>
    <p:custDataLst>
      <p:tags r:id="rId1"/>
    </p:custDataLst>
    <p:extLst>
      <p:ext uri="{BB962C8B-B14F-4D97-AF65-F5344CB8AC3E}">
        <p14:creationId xmlns:p14="http://schemas.microsoft.com/office/powerpoint/2010/main" val="345214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8399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58691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3728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78" y="642594"/>
            <a:ext cx="7183822" cy="1371600"/>
          </a:xfrm>
        </p:spPr>
        <p:txBody>
          <a:bodyPr>
            <a:normAutofit/>
          </a:bodyPr>
          <a:lstStyle/>
          <a:p>
            <a:r>
              <a:rPr lang="en-US" dirty="0" smtClean="0"/>
              <a:t>References in Job</a:t>
            </a:r>
            <a:endParaRPr lang="en-US" dirty="0"/>
          </a:p>
        </p:txBody>
      </p:sp>
      <p:sp>
        <p:nvSpPr>
          <p:cNvPr id="10" name="Content Placeholder 9"/>
          <p:cNvSpPr>
            <a:spLocks noGrp="1"/>
          </p:cNvSpPr>
          <p:nvPr>
            <p:ph sz="half" idx="1"/>
          </p:nvPr>
        </p:nvSpPr>
        <p:spPr>
          <a:xfrm>
            <a:off x="3941378" y="2103120"/>
            <a:ext cx="1880301" cy="3749040"/>
          </a:xfrm>
        </p:spPr>
        <p:txBody>
          <a:bodyPr>
            <a:normAutofit/>
          </a:bodyPr>
          <a:lstStyle/>
          <a:p>
            <a:r>
              <a:rPr lang="en-US" sz="2000" dirty="0" smtClean="0"/>
              <a:t>9:5-8</a:t>
            </a:r>
          </a:p>
          <a:p>
            <a:r>
              <a:rPr lang="en-US" sz="2000" b="1" dirty="0" smtClean="0"/>
              <a:t>12:14-15</a:t>
            </a:r>
          </a:p>
          <a:p>
            <a:r>
              <a:rPr lang="en-US" sz="2000" dirty="0" smtClean="0"/>
              <a:t>14:11-12</a:t>
            </a:r>
          </a:p>
          <a:p>
            <a:r>
              <a:rPr lang="en-US" sz="2000" dirty="0" smtClean="0"/>
              <a:t>22:15-17</a:t>
            </a:r>
          </a:p>
          <a:p>
            <a:r>
              <a:rPr lang="en-US" sz="2000" b="1" dirty="0" smtClean="0"/>
              <a:t>26:10-14</a:t>
            </a:r>
          </a:p>
          <a:p>
            <a:r>
              <a:rPr lang="en-US" sz="2000" b="1" dirty="0" smtClean="0"/>
              <a:t>28:9</a:t>
            </a:r>
          </a:p>
          <a:p>
            <a:r>
              <a:rPr lang="en-US" sz="2000" dirty="0" smtClean="0"/>
              <a:t>38:8-11</a:t>
            </a:r>
            <a:endParaRPr lang="en-US" sz="2000" dirty="0"/>
          </a:p>
        </p:txBody>
      </p:sp>
      <p:sp>
        <p:nvSpPr>
          <p:cNvPr id="11" name="Content Placeholder 10"/>
          <p:cNvSpPr>
            <a:spLocks noGrp="1"/>
          </p:cNvSpPr>
          <p:nvPr>
            <p:ph sz="half" idx="2"/>
          </p:nvPr>
        </p:nvSpPr>
        <p:spPr>
          <a:xfrm>
            <a:off x="6370319" y="2103120"/>
            <a:ext cx="5115827" cy="3749040"/>
          </a:xfrm>
        </p:spPr>
        <p:txBody>
          <a:bodyPr>
            <a:noAutofit/>
          </a:bodyPr>
          <a:lstStyle/>
          <a:p>
            <a:r>
              <a:rPr lang="en-US" sz="2000" dirty="0" smtClean="0"/>
              <a:t>“Behold, He restrains the waters, and they dry up; and He sends them out, and they inundate the earth.” (12:15)</a:t>
            </a:r>
          </a:p>
          <a:p>
            <a:endParaRPr lang="en-US" sz="2000" dirty="0" smtClean="0"/>
          </a:p>
          <a:p>
            <a:r>
              <a:rPr lang="en-US" sz="2000" dirty="0" smtClean="0"/>
              <a:t>“[Wicked men] were snatched away before their time, whose foundations were washed away by a river.” (22:16)</a:t>
            </a:r>
          </a:p>
          <a:p>
            <a:endParaRPr lang="en-US" sz="2000" dirty="0" smtClean="0"/>
          </a:p>
          <a:p>
            <a:r>
              <a:rPr lang="en-US" sz="2000" dirty="0" smtClean="0"/>
              <a:t>“He puts his hand on the flint; He overturns the mountains at the base.” (28:9)</a:t>
            </a:r>
          </a:p>
        </p:txBody>
      </p:sp>
      <p:sp>
        <p:nvSpPr>
          <p:cNvPr id="6" name="TextBox 5"/>
          <p:cNvSpPr txBox="1"/>
          <p:nvPr/>
        </p:nvSpPr>
        <p:spPr>
          <a:xfrm>
            <a:off x="667263" y="642594"/>
            <a:ext cx="3039763" cy="5970865"/>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solidFill>
                  <a:srgbClr val="FFFF00"/>
                </a:solidFill>
              </a:rPr>
              <a:t>Conflicting Schools of Interpretation</a:t>
            </a:r>
            <a:endParaRPr lang="en-US" sz="1600" dirty="0">
              <a:solidFill>
                <a:srgbClr val="FFFF00"/>
              </a:solidFill>
            </a:endParaRPr>
          </a:p>
          <a:p>
            <a:endParaRPr lang="en-US" sz="1600" dirty="0" smtClean="0"/>
          </a:p>
          <a:p>
            <a:r>
              <a:rPr lang="en-US" sz="1600" dirty="0" smtClean="0"/>
              <a:t>Biblical Terminology in Genesis 6-9 Indicating Universality</a:t>
            </a:r>
          </a:p>
          <a:p>
            <a:endParaRPr lang="en-US" sz="1600" dirty="0"/>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a:t>
            </a:r>
            <a:r>
              <a:rPr lang="en-US" sz="1400" dirty="0"/>
              <a:t>t</a:t>
            </a:r>
            <a:r>
              <a:rPr lang="en-US" sz="1400" dirty="0" smtClean="0"/>
              <a:t>hing</a:t>
            </a:r>
          </a:p>
          <a:p>
            <a:pPr marL="285750" indent="-285750">
              <a:buFont typeface="Arial" panose="020B0604020202020204" pitchFamily="34" charset="0"/>
              <a:buChar char="•"/>
            </a:pPr>
            <a:r>
              <a:rPr lang="en-US" sz="1400" dirty="0"/>
              <a:t>Under the whole </a:t>
            </a:r>
            <a:r>
              <a:rPr lang="en-US" sz="1400" dirty="0" smtClean="0"/>
              <a:t>heaven</a:t>
            </a:r>
          </a:p>
          <a:p>
            <a:pPr marL="285750" indent="-285750">
              <a:buFont typeface="Arial" panose="020B0604020202020204" pitchFamily="34" charset="0"/>
              <a:buChar char="•"/>
            </a:pPr>
            <a:r>
              <a:rPr lang="en-US" sz="1400" dirty="0" smtClean="0"/>
              <a:t>All the fountains of the Great Deep</a:t>
            </a:r>
          </a:p>
          <a:p>
            <a:pPr marL="285750" indent="-285750">
              <a:buFont typeface="Arial" panose="020B0604020202020204" pitchFamily="34" charset="0"/>
              <a:buChar char="•"/>
            </a:pPr>
            <a:r>
              <a:rPr lang="en-US" sz="1400" i="1" dirty="0" smtClean="0"/>
              <a:t>Mabbul</a:t>
            </a:r>
          </a:p>
          <a:p>
            <a:endParaRPr lang="en-US" sz="1600" dirty="0" smtClean="0"/>
          </a:p>
          <a:p>
            <a:r>
              <a:rPr lang="en-US" sz="1600" dirty="0" smtClean="0"/>
              <a:t>Other Biblical Evidence for a Universal Flood</a:t>
            </a:r>
            <a:endParaRPr lang="en-US" sz="1400" dirty="0" smtClean="0"/>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372302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up)">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up)">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10.5|10.1"/>
</p:tagLst>
</file>

<file path=ppt/tags/tag10.xml><?xml version="1.0" encoding="utf-8"?>
<p:tagLst xmlns:a="http://schemas.openxmlformats.org/drawingml/2006/main" xmlns:r="http://schemas.openxmlformats.org/officeDocument/2006/relationships" xmlns:p="http://schemas.openxmlformats.org/presentationml/2006/main">
  <p:tag name="TIMING" val="|7.4|8.7"/>
</p:tagLst>
</file>

<file path=ppt/tags/tag11.xml><?xml version="1.0" encoding="utf-8"?>
<p:tagLst xmlns:a="http://schemas.openxmlformats.org/drawingml/2006/main" xmlns:r="http://schemas.openxmlformats.org/officeDocument/2006/relationships" xmlns:p="http://schemas.openxmlformats.org/presentationml/2006/main">
  <p:tag name="TIMING" val="|6"/>
</p:tagLst>
</file>

<file path=ppt/tags/tag12.xml><?xml version="1.0" encoding="utf-8"?>
<p:tagLst xmlns:a="http://schemas.openxmlformats.org/drawingml/2006/main" xmlns:r="http://schemas.openxmlformats.org/officeDocument/2006/relationships" xmlns:p="http://schemas.openxmlformats.org/presentationml/2006/main">
  <p:tag name="TIMING" val="|10.8"/>
</p:tagLst>
</file>

<file path=ppt/tags/tag13.xml><?xml version="1.0" encoding="utf-8"?>
<p:tagLst xmlns:a="http://schemas.openxmlformats.org/drawingml/2006/main" xmlns:r="http://schemas.openxmlformats.org/officeDocument/2006/relationships" xmlns:p="http://schemas.openxmlformats.org/presentationml/2006/main">
  <p:tag name="TIMING" val="|4.8"/>
</p:tagLst>
</file>

<file path=ppt/tags/tag14.xml><?xml version="1.0" encoding="utf-8"?>
<p:tagLst xmlns:a="http://schemas.openxmlformats.org/drawingml/2006/main" xmlns:r="http://schemas.openxmlformats.org/officeDocument/2006/relationships" xmlns:p="http://schemas.openxmlformats.org/presentationml/2006/main">
  <p:tag name="TIMING" val="|9.8|6.8"/>
</p:tagLst>
</file>

<file path=ppt/tags/tag15.xml><?xml version="1.0" encoding="utf-8"?>
<p:tagLst xmlns:a="http://schemas.openxmlformats.org/drawingml/2006/main" xmlns:r="http://schemas.openxmlformats.org/officeDocument/2006/relationships" xmlns:p="http://schemas.openxmlformats.org/presentationml/2006/main">
  <p:tag name="TIMING" val="|7.3|4.7"/>
</p:tagLst>
</file>

<file path=ppt/tags/tag16.xml><?xml version="1.0" encoding="utf-8"?>
<p:tagLst xmlns:a="http://schemas.openxmlformats.org/drawingml/2006/main" xmlns:r="http://schemas.openxmlformats.org/officeDocument/2006/relationships" xmlns:p="http://schemas.openxmlformats.org/presentationml/2006/main">
  <p:tag name="TIMING" val="|5.9"/>
</p:tagLst>
</file>

<file path=ppt/tags/tag17.xml><?xml version="1.0" encoding="utf-8"?>
<p:tagLst xmlns:a="http://schemas.openxmlformats.org/drawingml/2006/main" xmlns:r="http://schemas.openxmlformats.org/officeDocument/2006/relationships" xmlns:p="http://schemas.openxmlformats.org/presentationml/2006/main">
  <p:tag name="TIMING" val="|6.5|3.2"/>
</p:tagLst>
</file>

<file path=ppt/tags/tag18.xml><?xml version="1.0" encoding="utf-8"?>
<p:tagLst xmlns:a="http://schemas.openxmlformats.org/drawingml/2006/main" xmlns:r="http://schemas.openxmlformats.org/officeDocument/2006/relationships" xmlns:p="http://schemas.openxmlformats.org/presentationml/2006/main">
  <p:tag name="TIMING" val="|10.6"/>
</p:tagLst>
</file>

<file path=ppt/tags/tag19.xml><?xml version="1.0" encoding="utf-8"?>
<p:tagLst xmlns:a="http://schemas.openxmlformats.org/drawingml/2006/main" xmlns:r="http://schemas.openxmlformats.org/officeDocument/2006/relationships" xmlns:p="http://schemas.openxmlformats.org/presentationml/2006/main">
  <p:tag name="TIMING" val="|4.9|2.7"/>
</p:tagLst>
</file>

<file path=ppt/tags/tag2.xml><?xml version="1.0" encoding="utf-8"?>
<p:tagLst xmlns:a="http://schemas.openxmlformats.org/drawingml/2006/main" xmlns:r="http://schemas.openxmlformats.org/officeDocument/2006/relationships" xmlns:p="http://schemas.openxmlformats.org/presentationml/2006/main">
  <p:tag name="TIMING" val="|4.8|5.1|8.5"/>
</p:tagLst>
</file>

<file path=ppt/tags/tag20.xml><?xml version="1.0" encoding="utf-8"?>
<p:tagLst xmlns:a="http://schemas.openxmlformats.org/drawingml/2006/main" xmlns:r="http://schemas.openxmlformats.org/officeDocument/2006/relationships" xmlns:p="http://schemas.openxmlformats.org/presentationml/2006/main">
  <p:tag name="TIMING" val="|5.5|3.7|2.2|5.5"/>
</p:tagLst>
</file>

<file path=ppt/tags/tag21.xml><?xml version="1.0" encoding="utf-8"?>
<p:tagLst xmlns:a="http://schemas.openxmlformats.org/drawingml/2006/main" xmlns:r="http://schemas.openxmlformats.org/officeDocument/2006/relationships" xmlns:p="http://schemas.openxmlformats.org/presentationml/2006/main">
  <p:tag name="TIMING" val="|2.3|2.4|5.2|4.9|4.4|4.6"/>
</p:tagLst>
</file>

<file path=ppt/tags/tag22.xml><?xml version="1.0" encoding="utf-8"?>
<p:tagLst xmlns:a="http://schemas.openxmlformats.org/drawingml/2006/main" xmlns:r="http://schemas.openxmlformats.org/officeDocument/2006/relationships" xmlns:p="http://schemas.openxmlformats.org/presentationml/2006/main">
  <p:tag name="TIMING" val="|6.1|4.5|8.2"/>
</p:tagLst>
</file>

<file path=ppt/tags/tag23.xml><?xml version="1.0" encoding="utf-8"?>
<p:tagLst xmlns:a="http://schemas.openxmlformats.org/drawingml/2006/main" xmlns:r="http://schemas.openxmlformats.org/officeDocument/2006/relationships" xmlns:p="http://schemas.openxmlformats.org/presentationml/2006/main">
  <p:tag name="TIMING" val="|9.3|3.9"/>
</p:tagLst>
</file>

<file path=ppt/tags/tag24.xml><?xml version="1.0" encoding="utf-8"?>
<p:tagLst xmlns:a="http://schemas.openxmlformats.org/drawingml/2006/main" xmlns:r="http://schemas.openxmlformats.org/officeDocument/2006/relationships" xmlns:p="http://schemas.openxmlformats.org/presentationml/2006/main">
  <p:tag name="TIMING" val="|5.8"/>
</p:tagLst>
</file>

<file path=ppt/tags/tag25.xml><?xml version="1.0" encoding="utf-8"?>
<p:tagLst xmlns:a="http://schemas.openxmlformats.org/drawingml/2006/main" xmlns:r="http://schemas.openxmlformats.org/officeDocument/2006/relationships" xmlns:p="http://schemas.openxmlformats.org/presentationml/2006/main">
  <p:tag name="TIMING" val="|8.2|3"/>
</p:tagLst>
</file>

<file path=ppt/tags/tag26.xml><?xml version="1.0" encoding="utf-8"?>
<p:tagLst xmlns:a="http://schemas.openxmlformats.org/drawingml/2006/main" xmlns:r="http://schemas.openxmlformats.org/officeDocument/2006/relationships" xmlns:p="http://schemas.openxmlformats.org/presentationml/2006/main">
  <p:tag name="TIMING" val="|10.4"/>
</p:tagLst>
</file>

<file path=ppt/tags/tag27.xml><?xml version="1.0" encoding="utf-8"?>
<p:tagLst xmlns:a="http://schemas.openxmlformats.org/drawingml/2006/main" xmlns:r="http://schemas.openxmlformats.org/officeDocument/2006/relationships" xmlns:p="http://schemas.openxmlformats.org/presentationml/2006/main">
  <p:tag name="TIMING" val="|14.6"/>
</p:tagLst>
</file>

<file path=ppt/tags/tag28.xml><?xml version="1.0" encoding="utf-8"?>
<p:tagLst xmlns:a="http://schemas.openxmlformats.org/drawingml/2006/main" xmlns:r="http://schemas.openxmlformats.org/officeDocument/2006/relationships" xmlns:p="http://schemas.openxmlformats.org/presentationml/2006/main">
  <p:tag name="TIMING" val="|14.3|4.4|4.9"/>
</p:tagLst>
</file>

<file path=ppt/tags/tag29.xml><?xml version="1.0" encoding="utf-8"?>
<p:tagLst xmlns:a="http://schemas.openxmlformats.org/drawingml/2006/main" xmlns:r="http://schemas.openxmlformats.org/officeDocument/2006/relationships" xmlns:p="http://schemas.openxmlformats.org/presentationml/2006/main">
  <p:tag name="TIMING" val="|6.1"/>
</p:tagLst>
</file>

<file path=ppt/tags/tag3.xml><?xml version="1.0" encoding="utf-8"?>
<p:tagLst xmlns:a="http://schemas.openxmlformats.org/drawingml/2006/main" xmlns:r="http://schemas.openxmlformats.org/officeDocument/2006/relationships" xmlns:p="http://schemas.openxmlformats.org/presentationml/2006/main">
  <p:tag name="TIMING" val="|6.6|1.9"/>
</p:tagLst>
</file>

<file path=ppt/tags/tag30.xml><?xml version="1.0" encoding="utf-8"?>
<p:tagLst xmlns:a="http://schemas.openxmlformats.org/drawingml/2006/main" xmlns:r="http://schemas.openxmlformats.org/officeDocument/2006/relationships" xmlns:p="http://schemas.openxmlformats.org/presentationml/2006/main">
  <p:tag name="TIMING" val="|6.5|2.8|3.6"/>
</p:tagLst>
</file>

<file path=ppt/tags/tag31.xml><?xml version="1.0" encoding="utf-8"?>
<p:tagLst xmlns:a="http://schemas.openxmlformats.org/drawingml/2006/main" xmlns:r="http://schemas.openxmlformats.org/officeDocument/2006/relationships" xmlns:p="http://schemas.openxmlformats.org/presentationml/2006/main">
  <p:tag name="TIMING" val="|8|17.7"/>
</p:tagLst>
</file>

<file path=ppt/tags/tag32.xml><?xml version="1.0" encoding="utf-8"?>
<p:tagLst xmlns:a="http://schemas.openxmlformats.org/drawingml/2006/main" xmlns:r="http://schemas.openxmlformats.org/officeDocument/2006/relationships" xmlns:p="http://schemas.openxmlformats.org/presentationml/2006/main">
  <p:tag name="TIMING" val="|7.4"/>
</p:tagLst>
</file>

<file path=ppt/tags/tag33.xml><?xml version="1.0" encoding="utf-8"?>
<p:tagLst xmlns:a="http://schemas.openxmlformats.org/drawingml/2006/main" xmlns:r="http://schemas.openxmlformats.org/officeDocument/2006/relationships" xmlns:p="http://schemas.openxmlformats.org/presentationml/2006/main">
  <p:tag name="TIMING" val="|5|2.3|5.1|3.2"/>
</p:tagLst>
</file>

<file path=ppt/tags/tag34.xml><?xml version="1.0" encoding="utf-8"?>
<p:tagLst xmlns:a="http://schemas.openxmlformats.org/drawingml/2006/main" xmlns:r="http://schemas.openxmlformats.org/officeDocument/2006/relationships" xmlns:p="http://schemas.openxmlformats.org/presentationml/2006/main">
  <p:tag name="TIMING" val="|6.4|10.3"/>
</p:tagLst>
</file>

<file path=ppt/tags/tag35.xml><?xml version="1.0" encoding="utf-8"?>
<p:tagLst xmlns:a="http://schemas.openxmlformats.org/drawingml/2006/main" xmlns:r="http://schemas.openxmlformats.org/officeDocument/2006/relationships" xmlns:p="http://schemas.openxmlformats.org/presentationml/2006/main">
  <p:tag name="TIMING" val="|6|4.2|3.7"/>
</p:tagLst>
</file>

<file path=ppt/tags/tag36.xml><?xml version="1.0" encoding="utf-8"?>
<p:tagLst xmlns:a="http://schemas.openxmlformats.org/drawingml/2006/main" xmlns:r="http://schemas.openxmlformats.org/officeDocument/2006/relationships" xmlns:p="http://schemas.openxmlformats.org/presentationml/2006/main">
  <p:tag name="TIMING" val="|18.1|9.2|7|7.2"/>
</p:tagLst>
</file>

<file path=ppt/tags/tag37.xml><?xml version="1.0" encoding="utf-8"?>
<p:tagLst xmlns:a="http://schemas.openxmlformats.org/drawingml/2006/main" xmlns:r="http://schemas.openxmlformats.org/officeDocument/2006/relationships" xmlns:p="http://schemas.openxmlformats.org/presentationml/2006/main">
  <p:tag name="TIMING" val="|12.6|3.7|4.1|7"/>
</p:tagLst>
</file>

<file path=ppt/tags/tag38.xml><?xml version="1.0" encoding="utf-8"?>
<p:tagLst xmlns:a="http://schemas.openxmlformats.org/drawingml/2006/main" xmlns:r="http://schemas.openxmlformats.org/officeDocument/2006/relationships" xmlns:p="http://schemas.openxmlformats.org/presentationml/2006/main">
  <p:tag name="TIMING" val="|6.9|17.7"/>
</p:tagLst>
</file>

<file path=ppt/tags/tag39.xml><?xml version="1.0" encoding="utf-8"?>
<p:tagLst xmlns:a="http://schemas.openxmlformats.org/drawingml/2006/main" xmlns:r="http://schemas.openxmlformats.org/officeDocument/2006/relationships" xmlns:p="http://schemas.openxmlformats.org/presentationml/2006/main">
  <p:tag name="TIMING" val="|11.9"/>
</p:tagLst>
</file>

<file path=ppt/tags/tag4.xml><?xml version="1.0" encoding="utf-8"?>
<p:tagLst xmlns:a="http://schemas.openxmlformats.org/drawingml/2006/main" xmlns:r="http://schemas.openxmlformats.org/officeDocument/2006/relationships" xmlns:p="http://schemas.openxmlformats.org/presentationml/2006/main">
  <p:tag name="TIMING" val="|9.9|11.4"/>
</p:tagLst>
</file>

<file path=ppt/tags/tag40.xml><?xml version="1.0" encoding="utf-8"?>
<p:tagLst xmlns:a="http://schemas.openxmlformats.org/drawingml/2006/main" xmlns:r="http://schemas.openxmlformats.org/officeDocument/2006/relationships" xmlns:p="http://schemas.openxmlformats.org/presentationml/2006/main">
  <p:tag name="TIMING" val="|17.9"/>
</p:tagLst>
</file>

<file path=ppt/tags/tag41.xml><?xml version="1.0" encoding="utf-8"?>
<p:tagLst xmlns:a="http://schemas.openxmlformats.org/drawingml/2006/main" xmlns:r="http://schemas.openxmlformats.org/officeDocument/2006/relationships" xmlns:p="http://schemas.openxmlformats.org/presentationml/2006/main">
  <p:tag name="TIMING" val="|6.1|2.8|3.9|4.6"/>
</p:tagLst>
</file>

<file path=ppt/tags/tag42.xml><?xml version="1.0" encoding="utf-8"?>
<p:tagLst xmlns:a="http://schemas.openxmlformats.org/drawingml/2006/main" xmlns:r="http://schemas.openxmlformats.org/officeDocument/2006/relationships" xmlns:p="http://schemas.openxmlformats.org/presentationml/2006/main">
  <p:tag name="TIMING" val="|8.6|4.8"/>
</p:tagLst>
</file>

<file path=ppt/tags/tag43.xml><?xml version="1.0" encoding="utf-8"?>
<p:tagLst xmlns:a="http://schemas.openxmlformats.org/drawingml/2006/main" xmlns:r="http://schemas.openxmlformats.org/officeDocument/2006/relationships" xmlns:p="http://schemas.openxmlformats.org/presentationml/2006/main">
  <p:tag name="TIMING" val="|7|1.8|2|2.4|2.2"/>
</p:tagLst>
</file>

<file path=ppt/tags/tag44.xml><?xml version="1.0" encoding="utf-8"?>
<p:tagLst xmlns:a="http://schemas.openxmlformats.org/drawingml/2006/main" xmlns:r="http://schemas.openxmlformats.org/officeDocument/2006/relationships" xmlns:p="http://schemas.openxmlformats.org/presentationml/2006/main">
  <p:tag name="TIMING" val="|3.8"/>
</p:tagLst>
</file>

<file path=ppt/tags/tag45.xml><?xml version="1.0" encoding="utf-8"?>
<p:tagLst xmlns:a="http://schemas.openxmlformats.org/drawingml/2006/main" xmlns:r="http://schemas.openxmlformats.org/officeDocument/2006/relationships" xmlns:p="http://schemas.openxmlformats.org/presentationml/2006/main">
  <p:tag name="TIMING" val="|7.5"/>
</p:tagLst>
</file>

<file path=ppt/tags/tag46.xml><?xml version="1.0" encoding="utf-8"?>
<p:tagLst xmlns:a="http://schemas.openxmlformats.org/drawingml/2006/main" xmlns:r="http://schemas.openxmlformats.org/officeDocument/2006/relationships" xmlns:p="http://schemas.openxmlformats.org/presentationml/2006/main">
  <p:tag name="TIMING" val="|8.1|12.1"/>
</p:tagLst>
</file>

<file path=ppt/tags/tag47.xml><?xml version="1.0" encoding="utf-8"?>
<p:tagLst xmlns:a="http://schemas.openxmlformats.org/drawingml/2006/main" xmlns:r="http://schemas.openxmlformats.org/officeDocument/2006/relationships" xmlns:p="http://schemas.openxmlformats.org/presentationml/2006/main">
  <p:tag name="TIMING" val="|8.4"/>
</p:tagLst>
</file>

<file path=ppt/tags/tag48.xml><?xml version="1.0" encoding="utf-8"?>
<p:tagLst xmlns:a="http://schemas.openxmlformats.org/drawingml/2006/main" xmlns:r="http://schemas.openxmlformats.org/officeDocument/2006/relationships" xmlns:p="http://schemas.openxmlformats.org/presentationml/2006/main">
  <p:tag name="TIMING" val="|15.4|2.7|1.9|1.9|1.6|1.9|5.1"/>
</p:tagLst>
</file>

<file path=ppt/tags/tag49.xml><?xml version="1.0" encoding="utf-8"?>
<p:tagLst xmlns:a="http://schemas.openxmlformats.org/drawingml/2006/main" xmlns:r="http://schemas.openxmlformats.org/officeDocument/2006/relationships" xmlns:p="http://schemas.openxmlformats.org/presentationml/2006/main">
  <p:tag name="TIMING" val="|10.5|11.8"/>
</p:tagLst>
</file>

<file path=ppt/tags/tag5.xml><?xml version="1.0" encoding="utf-8"?>
<p:tagLst xmlns:a="http://schemas.openxmlformats.org/drawingml/2006/main" xmlns:r="http://schemas.openxmlformats.org/officeDocument/2006/relationships" xmlns:p="http://schemas.openxmlformats.org/presentationml/2006/main">
  <p:tag name="TIMING" val="|6.8|6.1|5.2"/>
</p:tagLst>
</file>

<file path=ppt/tags/tag50.xml><?xml version="1.0" encoding="utf-8"?>
<p:tagLst xmlns:a="http://schemas.openxmlformats.org/drawingml/2006/main" xmlns:r="http://schemas.openxmlformats.org/officeDocument/2006/relationships" xmlns:p="http://schemas.openxmlformats.org/presentationml/2006/main">
  <p:tag name="TIMING" val="|5.8|8.1|6.8"/>
</p:tagLst>
</file>

<file path=ppt/tags/tag51.xml><?xml version="1.0" encoding="utf-8"?>
<p:tagLst xmlns:a="http://schemas.openxmlformats.org/drawingml/2006/main" xmlns:r="http://schemas.openxmlformats.org/officeDocument/2006/relationships" xmlns:p="http://schemas.openxmlformats.org/presentationml/2006/main">
  <p:tag name="TIMING" val="|7.1|3.6|3.2|3.5|3.1|3|2.3"/>
</p:tagLst>
</file>

<file path=ppt/tags/tag6.xml><?xml version="1.0" encoding="utf-8"?>
<p:tagLst xmlns:a="http://schemas.openxmlformats.org/drawingml/2006/main" xmlns:r="http://schemas.openxmlformats.org/officeDocument/2006/relationships" xmlns:p="http://schemas.openxmlformats.org/presentationml/2006/main">
  <p:tag name="TIMING" val="|5.8|4.1"/>
</p:tagLst>
</file>

<file path=ppt/tags/tag7.xml><?xml version="1.0" encoding="utf-8"?>
<p:tagLst xmlns:a="http://schemas.openxmlformats.org/drawingml/2006/main" xmlns:r="http://schemas.openxmlformats.org/officeDocument/2006/relationships" xmlns:p="http://schemas.openxmlformats.org/presentationml/2006/main">
  <p:tag name="TIMING" val="|2.9|7.2"/>
</p:tagLst>
</file>

<file path=ppt/tags/tag8.xml><?xml version="1.0" encoding="utf-8"?>
<p:tagLst xmlns:a="http://schemas.openxmlformats.org/drawingml/2006/main" xmlns:r="http://schemas.openxmlformats.org/officeDocument/2006/relationships" xmlns:p="http://schemas.openxmlformats.org/presentationml/2006/main">
  <p:tag name="TIMING" val="|7.3|6"/>
</p:tagLst>
</file>

<file path=ppt/tags/tag9.xml><?xml version="1.0" encoding="utf-8"?>
<p:tagLst xmlns:a="http://schemas.openxmlformats.org/drawingml/2006/main" xmlns:r="http://schemas.openxmlformats.org/officeDocument/2006/relationships" xmlns:p="http://schemas.openxmlformats.org/presentationml/2006/main">
  <p:tag name="TIMING" val="|8.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7091</TotalTime>
  <Words>11582</Words>
  <Application>Microsoft Office PowerPoint</Application>
  <PresentationFormat>Widescreen</PresentationFormat>
  <Paragraphs>2433</Paragraphs>
  <Slides>82</Slides>
  <Notes>78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Arial</vt:lpstr>
      <vt:lpstr>Calibri</vt:lpstr>
      <vt:lpstr>Century Gothic</vt:lpstr>
      <vt:lpstr>Garamond</vt:lpstr>
      <vt:lpstr>Tahoma</vt:lpstr>
      <vt:lpstr>Tunga</vt:lpstr>
      <vt:lpstr>Savon</vt:lpstr>
      <vt:lpstr>BlackTie</vt:lpstr>
      <vt:lpstr>PowerPoint Presentation</vt:lpstr>
      <vt:lpstr>What this article is about</vt:lpstr>
      <vt:lpstr>Three major positions:</vt:lpstr>
      <vt:lpstr>Three major positions:</vt:lpstr>
      <vt:lpstr>Historical nature of Flood</vt:lpstr>
      <vt:lpstr>Historical nature of Flood</vt:lpstr>
      <vt:lpstr>Historical nature of Flood</vt:lpstr>
      <vt:lpstr>Historical nature of Flood</vt:lpstr>
      <vt:lpstr>References in Job</vt:lpstr>
      <vt:lpstr>Historicity assumed</vt:lpstr>
      <vt:lpstr>Three major positions:</vt:lpstr>
      <vt:lpstr>Three major positions:</vt:lpstr>
      <vt:lpstr>Three major positions:</vt:lpstr>
      <vt:lpstr>Three major positions:</vt:lpstr>
      <vt:lpstr>Thesis:</vt:lpstr>
      <vt:lpstr>Thesis</vt:lpstr>
      <vt:lpstr>Biblical terminology</vt:lpstr>
      <vt:lpstr>Biblical terminology</vt:lpstr>
      <vt:lpstr>“Earth” – ha ares</vt:lpstr>
      <vt:lpstr>Biblical terminology</vt:lpstr>
      <vt:lpstr>“Upon the face of all the earth”</vt:lpstr>
      <vt:lpstr>“Upon the face of all the earth”</vt:lpstr>
      <vt:lpstr>“Upon the face of all the earth”</vt:lpstr>
      <vt:lpstr>“Upon the face of all the earth”</vt:lpstr>
      <vt:lpstr>“Upon the face of all the earth”</vt:lpstr>
      <vt:lpstr>Biblical terminology</vt:lpstr>
      <vt:lpstr>Biblical terminology</vt:lpstr>
      <vt:lpstr>“Face of the ground”</vt:lpstr>
      <vt:lpstr>“Face of the ground”</vt:lpstr>
      <vt:lpstr>“Face of the ground”</vt:lpstr>
      <vt:lpstr>“All flesh”</vt:lpstr>
      <vt:lpstr>PowerPoint Presentation</vt:lpstr>
      <vt:lpstr>“Every living thing”</vt:lpstr>
      <vt:lpstr>“Every living thing”</vt:lpstr>
      <vt:lpstr>“Under the whole heaven”</vt:lpstr>
      <vt:lpstr>“Under the whole heaven”</vt:lpstr>
      <vt:lpstr>“Under the whole heaven”</vt:lpstr>
      <vt:lpstr>“Under the whole heaven” “Under all the heavens”</vt:lpstr>
      <vt:lpstr>“Under the whole heaven”</vt:lpstr>
      <vt:lpstr>“Under the whole heaven”</vt:lpstr>
      <vt:lpstr>Double “kol”</vt:lpstr>
      <vt:lpstr>“All the fountains of the  Great Deep”</vt:lpstr>
      <vt:lpstr>“All the fountains of the  Great Deep”</vt:lpstr>
      <vt:lpstr>“All the fountains of the  Great Deep”</vt:lpstr>
      <vt:lpstr>“Mabbul”</vt:lpstr>
      <vt:lpstr>Biblical terminology--Summary</vt:lpstr>
      <vt:lpstr>Biblical terminology--Summary</vt:lpstr>
      <vt:lpstr>Biblical terminology--Summary</vt:lpstr>
      <vt:lpstr>Other evidence</vt:lpstr>
      <vt:lpstr>Major themes in Gen 1-11</vt:lpstr>
      <vt:lpstr>Major themes in Gen 1-11</vt:lpstr>
      <vt:lpstr>Divine purpose</vt:lpstr>
      <vt:lpstr>Genealogical lines</vt:lpstr>
      <vt:lpstr>Ancient flood stories</vt:lpstr>
      <vt:lpstr>Divine blessing</vt:lpstr>
      <vt:lpstr>Covenant</vt:lpstr>
      <vt:lpstr>God’s promise</vt:lpstr>
      <vt:lpstr>Size of the ark</vt:lpstr>
      <vt:lpstr>Covering mountains</vt:lpstr>
      <vt:lpstr>Covering mountains</vt:lpstr>
      <vt:lpstr>Duration of the Flood</vt:lpstr>
      <vt:lpstr>Receding activity</vt:lpstr>
      <vt:lpstr>NT Flood references</vt:lpstr>
      <vt:lpstr>NT Flood references</vt:lpstr>
      <vt:lpstr>NT Flood typology</vt:lpstr>
      <vt:lpstr>NT Flood typology</vt:lpstr>
      <vt:lpstr>Reversal of creation</vt:lpstr>
      <vt:lpstr>Reversal of creation</vt:lpstr>
      <vt:lpstr>New beginning</vt:lpstr>
      <vt:lpstr>New beginning</vt:lpstr>
      <vt:lpstr>Conclusion</vt:lpstr>
      <vt:lpstr>Conclusion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325</cp:revision>
  <dcterms:created xsi:type="dcterms:W3CDTF">2016-05-16T14:28:04Z</dcterms:created>
  <dcterms:modified xsi:type="dcterms:W3CDTF">2016-10-17T16:04:41Z</dcterms:modified>
</cp:coreProperties>
</file>